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55"/>
  </p:notesMasterIdLst>
  <p:handoutMasterIdLst>
    <p:handoutMasterId r:id="rId56"/>
  </p:handoutMasterIdLst>
  <p:sldIdLst>
    <p:sldId id="256" r:id="rId2"/>
    <p:sldId id="266" r:id="rId3"/>
    <p:sldId id="308" r:id="rId4"/>
    <p:sldId id="309" r:id="rId5"/>
    <p:sldId id="287" r:id="rId6"/>
    <p:sldId id="288" r:id="rId7"/>
    <p:sldId id="290" r:id="rId8"/>
    <p:sldId id="310" r:id="rId9"/>
    <p:sldId id="311" r:id="rId10"/>
    <p:sldId id="314" r:id="rId11"/>
    <p:sldId id="289" r:id="rId12"/>
    <p:sldId id="260" r:id="rId13"/>
    <p:sldId id="296" r:id="rId14"/>
    <p:sldId id="317" r:id="rId15"/>
    <p:sldId id="313" r:id="rId16"/>
    <p:sldId id="270" r:id="rId17"/>
    <p:sldId id="293" r:id="rId18"/>
    <p:sldId id="294" r:id="rId19"/>
    <p:sldId id="295" r:id="rId20"/>
    <p:sldId id="276" r:id="rId21"/>
    <p:sldId id="277" r:id="rId22"/>
    <p:sldId id="278" r:id="rId23"/>
    <p:sldId id="315" r:id="rId24"/>
    <p:sldId id="318" r:id="rId25"/>
    <p:sldId id="297" r:id="rId26"/>
    <p:sldId id="279" r:id="rId27"/>
    <p:sldId id="269" r:id="rId28"/>
    <p:sldId id="268" r:id="rId29"/>
    <p:sldId id="261" r:id="rId30"/>
    <p:sldId id="262" r:id="rId31"/>
    <p:sldId id="319" r:id="rId32"/>
    <p:sldId id="263" r:id="rId33"/>
    <p:sldId id="264" r:id="rId34"/>
    <p:sldId id="274" r:id="rId35"/>
    <p:sldId id="285" r:id="rId36"/>
    <p:sldId id="316" r:id="rId37"/>
    <p:sldId id="272" r:id="rId38"/>
    <p:sldId id="302" r:id="rId39"/>
    <p:sldId id="286" r:id="rId40"/>
    <p:sldId id="304" r:id="rId41"/>
    <p:sldId id="305" r:id="rId42"/>
    <p:sldId id="301" r:id="rId43"/>
    <p:sldId id="307" r:id="rId44"/>
    <p:sldId id="281" r:id="rId45"/>
    <p:sldId id="284" r:id="rId46"/>
    <p:sldId id="282" r:id="rId47"/>
    <p:sldId id="298" r:id="rId48"/>
    <p:sldId id="299" r:id="rId49"/>
    <p:sldId id="300" r:id="rId50"/>
    <p:sldId id="303" r:id="rId51"/>
    <p:sldId id="257" r:id="rId52"/>
    <p:sldId id="306" r:id="rId53"/>
    <p:sldId id="265" r:id="rId5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14" autoAdjust="0"/>
  </p:normalViewPr>
  <p:slideViewPr>
    <p:cSldViewPr>
      <p:cViewPr>
        <p:scale>
          <a:sx n="50" d="100"/>
          <a:sy n="50" d="100"/>
        </p:scale>
        <p:origin x="-2538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E080950-14B8-46B6-B42C-2C66E0EA7145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EAAAA00-157E-4D0D-A13C-B278C235D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C0071A-0C60-4F64-AB00-0B1EE42CDC7B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2E73AD8-66BE-4A6C-AE5C-A02AD739C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Work in progress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Comments &amp; Feedback Welcome!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Change background color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2EAD94-300E-4887-BD4D-5DD0197B69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N – number of fixed strategies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n – number of states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|A| - size of the action space (in our example |A| = 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Even for the weakest Adversary Model (Oblivious)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Haven’t seen this theorem in the literature before, if anyone knows</a:t>
            </a:r>
            <a:r>
              <a:rPr lang="en-US" baseline="0" dirty="0" smtClean="0"/>
              <a:t> of any results please let us know</a:t>
            </a: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Note: These results apply to the perfect/imperfect model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Even if our set of experts is just fixed actions “Always play </a:t>
            </a:r>
            <a:r>
              <a:rPr lang="en-US" dirty="0" err="1" smtClean="0"/>
              <a:t>a_i</a:t>
            </a:r>
            <a:r>
              <a:rPr lang="en-US" dirty="0" smtClean="0"/>
              <a:t>”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775928-F403-42EA-9423-D3DCCBF5748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Player A – plays action a</a:t>
            </a:r>
          </a:p>
          <a:p>
            <a:pPr>
              <a:spcBef>
                <a:spcPct val="0"/>
              </a:spcBef>
            </a:pPr>
            <a:r>
              <a:rPr lang="en-US" smtClean="0"/>
              <a:t>Player B – plays action b</a:t>
            </a:r>
          </a:p>
          <a:p>
            <a:pPr>
              <a:spcBef>
                <a:spcPct val="0"/>
              </a:spcBef>
            </a:pPr>
            <a:r>
              <a:rPr lang="en-US" smtClean="0"/>
              <a:t>Outcome(a,b) – independent of current state</a:t>
            </a:r>
          </a:p>
          <a:p>
            <a:pPr>
              <a:spcBef>
                <a:spcPct val="0"/>
              </a:spcBef>
            </a:pPr>
            <a:r>
              <a:rPr lang="en-US" smtClean="0"/>
              <a:t>State – records the last m outcomes</a:t>
            </a:r>
          </a:p>
          <a:p>
            <a:pPr>
              <a:spcBef>
                <a:spcPct val="0"/>
              </a:spcBef>
            </a:pPr>
            <a:r>
              <a:rPr lang="en-US" smtClean="0"/>
              <a:t>m is the Memory of the game.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6BB4B2-2DD7-440F-B5A4-1D88AB0FB33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Player A – plays action a</a:t>
            </a:r>
          </a:p>
          <a:p>
            <a:pPr>
              <a:spcBef>
                <a:spcPct val="0"/>
              </a:spcBef>
            </a:pPr>
            <a:r>
              <a:rPr lang="en-US" smtClean="0"/>
              <a:t>Player B – plays action b</a:t>
            </a:r>
          </a:p>
          <a:p>
            <a:pPr>
              <a:spcBef>
                <a:spcPct val="0"/>
              </a:spcBef>
            </a:pPr>
            <a:r>
              <a:rPr lang="en-US" smtClean="0"/>
              <a:t>Outcome(a,b) – independent of current state</a:t>
            </a:r>
          </a:p>
          <a:p>
            <a:pPr>
              <a:spcBef>
                <a:spcPct val="0"/>
              </a:spcBef>
            </a:pPr>
            <a:r>
              <a:rPr lang="en-US" smtClean="0"/>
              <a:t>State – records the last m outcomes</a:t>
            </a:r>
          </a:p>
          <a:p>
            <a:pPr>
              <a:spcBef>
                <a:spcPct val="0"/>
              </a:spcBef>
            </a:pPr>
            <a:r>
              <a:rPr lang="en-US" smtClean="0"/>
              <a:t>m is the Memory of the game.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6085CB-55A2-4001-8F6D-AE71B8AEBBB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Player A – plays action a</a:t>
            </a:r>
          </a:p>
          <a:p>
            <a:pPr>
              <a:spcBef>
                <a:spcPct val="0"/>
              </a:spcBef>
            </a:pPr>
            <a:r>
              <a:rPr lang="en-US" smtClean="0"/>
              <a:t>Player B – plays action b</a:t>
            </a:r>
          </a:p>
          <a:p>
            <a:pPr>
              <a:spcBef>
                <a:spcPct val="0"/>
              </a:spcBef>
            </a:pPr>
            <a:r>
              <a:rPr lang="en-US" smtClean="0"/>
              <a:t>Outcome(a,b) – independent of current state</a:t>
            </a:r>
          </a:p>
          <a:p>
            <a:pPr>
              <a:spcBef>
                <a:spcPct val="0"/>
              </a:spcBef>
            </a:pPr>
            <a:r>
              <a:rPr lang="en-US" smtClean="0"/>
              <a:t>State – records the last m outcomes</a:t>
            </a:r>
          </a:p>
          <a:p>
            <a:pPr>
              <a:spcBef>
                <a:spcPct val="0"/>
              </a:spcBef>
            </a:pPr>
            <a:r>
              <a:rPr lang="en-US" smtClean="0"/>
              <a:t>m is the Memory of the game.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B3DC64-854A-473B-84E7-99CA8455CA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Player A – plays action a</a:t>
            </a:r>
          </a:p>
          <a:p>
            <a:pPr>
              <a:spcBef>
                <a:spcPct val="0"/>
              </a:spcBef>
            </a:pPr>
            <a:r>
              <a:rPr lang="en-US" smtClean="0"/>
              <a:t>Player B – plays action b</a:t>
            </a:r>
          </a:p>
          <a:p>
            <a:pPr>
              <a:spcBef>
                <a:spcPct val="0"/>
              </a:spcBef>
            </a:pPr>
            <a:r>
              <a:rPr lang="en-US" smtClean="0"/>
              <a:t>Outcome(a,b) – independent of current state</a:t>
            </a:r>
          </a:p>
          <a:p>
            <a:pPr>
              <a:spcBef>
                <a:spcPct val="0"/>
              </a:spcBef>
            </a:pPr>
            <a:r>
              <a:rPr lang="en-US" smtClean="0"/>
              <a:t>State – records the last m outcomes</a:t>
            </a:r>
          </a:p>
          <a:p>
            <a:pPr>
              <a:spcBef>
                <a:spcPct val="0"/>
              </a:spcBef>
            </a:pPr>
            <a:r>
              <a:rPr lang="en-US" smtClean="0"/>
              <a:t>m is the Memory of the game.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929C8C-47D0-488F-AF94-993D6E0CA91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Several </a:t>
            </a:r>
            <a:r>
              <a:rPr lang="en-US" baseline="0" dirty="0" smtClean="0"/>
              <a:t>ways to compare performance of Organization against the performance of the expert UP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hindsight we have some</a:t>
            </a:r>
            <a:r>
              <a:rPr lang="en-US" baseline="0" dirty="0" smtClean="0"/>
              <a:t> model for our hypothetical adversary</a:t>
            </a:r>
          </a:p>
          <a:p>
            <a:endParaRPr lang="en-US" baseline="0" dirty="0" smtClean="0"/>
          </a:p>
          <a:p>
            <a:r>
              <a:rPr lang="en-US" baseline="0" dirty="0" smtClean="0"/>
              <a:t>Options: </a:t>
            </a:r>
          </a:p>
          <a:p>
            <a:r>
              <a:rPr lang="en-US" baseline="0" dirty="0" smtClean="0"/>
              <a:t> Hypothetical Adversary could be the same adversary</a:t>
            </a:r>
          </a:p>
          <a:p>
            <a:r>
              <a:rPr lang="en-US" baseline="0" dirty="0" smtClean="0"/>
              <a:t> Hypothetical Adversary could be a restriction of the real adversary</a:t>
            </a:r>
          </a:p>
          <a:p>
            <a:r>
              <a:rPr lang="en-US" baseline="0" dirty="0" smtClean="0"/>
              <a:t> Traditional Regret: Hypothetical Adversary is Oblivious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Round number is always available,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We can easily</a:t>
            </a:r>
            <a:r>
              <a:rPr lang="en-US" baseline="0" dirty="0" smtClean="0"/>
              <a:t> derive a hypothetical oblivious adversary by hard coding the moves of the actual adversary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We can derive</a:t>
            </a:r>
            <a:r>
              <a:rPr lang="en-US" baseline="0" dirty="0" smtClean="0"/>
              <a:t> a k-Adaptive Strategy by </a:t>
            </a:r>
            <a:r>
              <a:rPr lang="en-US" baseline="0" dirty="0" err="1" smtClean="0"/>
              <a:t>hardcoding</a:t>
            </a:r>
            <a:r>
              <a:rPr lang="en-US" baseline="0" dirty="0" smtClean="0"/>
              <a:t> the state of the actual adversary after each window of k moves</a:t>
            </a:r>
            <a:endParaRPr lang="en-US" dirty="0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00D1CC-7670-4DEF-BE68-070E2BE55FC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what do arrows represent? who is the devil?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We don’t know what kind of strategy the adversary (employee) was using.</a:t>
            </a:r>
          </a:p>
          <a:p>
            <a:pPr>
              <a:spcBef>
                <a:spcPct val="0"/>
              </a:spcBef>
            </a:pPr>
            <a:r>
              <a:rPr lang="en-US" dirty="0" err="1" smtClean="0"/>
              <a:t>Hannan</a:t>
            </a:r>
            <a:r>
              <a:rPr lang="en-US" dirty="0" smtClean="0"/>
              <a:t> – 1957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Blackwell - 1956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LW – </a:t>
            </a:r>
            <a:r>
              <a:rPr lang="en-US" dirty="0" err="1" smtClean="0"/>
              <a:t>Littlestone</a:t>
            </a:r>
            <a:r>
              <a:rPr lang="en-US" dirty="0" smtClean="0"/>
              <a:t> </a:t>
            </a:r>
            <a:r>
              <a:rPr lang="en-US" dirty="0" err="1" smtClean="0"/>
              <a:t>Warmuth</a:t>
            </a:r>
            <a:r>
              <a:rPr lang="en-US" dirty="0" smtClean="0"/>
              <a:t> 1989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61A128-FA0D-461D-952A-7F1D2C79DB3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ACFS02 – Auer, Cesa-Bianchi, Fruend, Schapire</a:t>
            </a:r>
          </a:p>
          <a:p>
            <a:pPr>
              <a:spcBef>
                <a:spcPct val="0"/>
              </a:spcBef>
            </a:pPr>
            <a:r>
              <a:rPr lang="en-US" smtClean="0"/>
              <a:t>Littlestone, Warmuth 1994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Note: In this talk our set of experts will always the set of fixed strategies.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A0981C-7792-4D32-BA65-D566E1220FF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example we gave showed</a:t>
            </a:r>
            <a:r>
              <a:rPr lang="en-US" baseline="0" dirty="0" smtClean="0"/>
              <a:t> that this is impossible even if the actual adversary is “fully oblivious”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Even for the weakest Adversary Model (Oblivious)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Haven’t seen this theorem in the literature before, if anyone knows</a:t>
            </a:r>
            <a:r>
              <a:rPr lang="en-US" baseline="0" dirty="0" smtClean="0"/>
              <a:t> of any results please let us know</a:t>
            </a: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Note: These results apply to the perfect/imperfect model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Even if our set of experts is just fixed actions “Always play </a:t>
            </a:r>
            <a:r>
              <a:rPr lang="en-US" dirty="0" err="1" smtClean="0"/>
              <a:t>a_i</a:t>
            </a:r>
            <a:r>
              <a:rPr lang="en-US" dirty="0" smtClean="0"/>
              <a:t>”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775928-F403-42EA-9423-D3DCCBF5748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Shows feasibility,</a:t>
            </a:r>
            <a:r>
              <a:rPr lang="en-US" baseline="0" dirty="0" smtClean="0"/>
              <a:t> however, these algorithms are not necessarily efficient!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Notice, that moving to a more complicated view of regret, makes regret </a:t>
            </a:r>
            <a:r>
              <a:rPr lang="en-US" baseline="0" dirty="0" err="1" smtClean="0"/>
              <a:t>minmization</a:t>
            </a:r>
            <a:r>
              <a:rPr lang="en-US" baseline="0" dirty="0" smtClean="0"/>
              <a:t> feasible!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[EKM05] Considered Markov Decision Processes in a “changing dynamics model”</a:t>
            </a:r>
          </a:p>
          <a:p>
            <a:pPr>
              <a:spcBef>
                <a:spcPct val="0"/>
              </a:spcBef>
            </a:pPr>
            <a:r>
              <a:rPr lang="en-US" smtClean="0"/>
              <a:t>Different set up assumptions:</a:t>
            </a:r>
          </a:p>
          <a:p>
            <a:pPr>
              <a:spcBef>
                <a:spcPct val="0"/>
              </a:spcBef>
            </a:pPr>
            <a:r>
              <a:rPr lang="en-US" smtClean="0"/>
              <a:t>   - No memory assumption</a:t>
            </a: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740419-B831-42FA-A51D-D42E3623539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D2FBCB-09F1-4248-A521-83580277514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Something fishy,</a:t>
            </a:r>
            <a:r>
              <a:rPr lang="en-US" baseline="0" dirty="0" smtClean="0"/>
              <a:t> game’s memory m = O(log n), how </a:t>
            </a:r>
            <a:r>
              <a:rPr lang="en-US" baseline="0" smtClean="0"/>
              <a:t>can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De </a:t>
            </a:r>
            <a:r>
              <a:rPr lang="en-US" dirty="0" err="1" smtClean="0"/>
              <a:t>Buijn</a:t>
            </a:r>
            <a:r>
              <a:rPr lang="en-US" dirty="0" smtClean="0"/>
              <a:t> Sequence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Player B completely controls the transitions between variables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250357-70B3-4AA0-A96D-6E99A7E53E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primarily concerned with the rewards that the organization</a:t>
            </a:r>
            <a:r>
              <a:rPr lang="en-US" baseline="0" dirty="0" smtClean="0"/>
              <a:t> (defender) receives, not with the rewards that the employee sees.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each round, </a:t>
            </a:r>
          </a:p>
          <a:p>
            <a:r>
              <a:rPr lang="en-US" baseline="0" dirty="0" smtClean="0"/>
              <a:t>  Each expert advises the organization which action to take</a:t>
            </a:r>
          </a:p>
          <a:p>
            <a:r>
              <a:rPr lang="en-US" baseline="0" dirty="0" smtClean="0"/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Player A trapped in S</a:t>
            </a:r>
            <a:r>
              <a:rPr lang="en-US" baseline="-25000" dirty="0" smtClean="0"/>
              <a:t>1</a:t>
            </a:r>
            <a:r>
              <a:rPr lang="en-US" dirty="0" smtClean="0"/>
              <a:t> until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- Willing to pay -5 penalty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- Player B plays b</a:t>
            </a:r>
            <a:r>
              <a:rPr lang="en-US" baseline="-25000" dirty="0" smtClean="0"/>
              <a:t>2</a:t>
            </a:r>
            <a:r>
              <a:rPr lang="en-US" dirty="0" smtClean="0"/>
              <a:t> = 3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Thus the game can “remember” whether or not a reward has already been given</a:t>
            </a:r>
            <a:r>
              <a:rPr lang="en-US" baseline="0" dirty="0" smtClean="0"/>
              <a:t> or not</a:t>
            </a: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CA8E90-A67F-4B86-8018-0967CB9FAE4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F4D6E2-C238-4383-B9F8-BABE9C698DD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Either 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1. If total runtime of Regret Minimization Algorithm to achieve expected average regret &lt; </a:t>
            </a:r>
            <a:r>
              <a:rPr lang="el-GR" dirty="0" smtClean="0"/>
              <a:t>ε</a:t>
            </a:r>
            <a:r>
              <a:rPr lang="en-US" dirty="0" smtClean="0"/>
              <a:t>/n is polynomial time then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2. RP = NP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A9F963-835D-42B0-A602-0C89784895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1056AB-59BB-4BDB-BB85-EE76ED53104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DBE21E-BEC8-4125-A5A0-2965CC354D6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We are minimizing regret with respect to View 2, we want to minimize regret with respect to View 3!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E00EA9-0B3A-40AC-95F9-0258CB1F780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algorithm is </a:t>
            </a:r>
          </a:p>
          <a:p>
            <a:r>
              <a:rPr lang="en-US" dirty="0" smtClean="0"/>
              <a:t> 1. Inefficient to run</a:t>
            </a:r>
          </a:p>
          <a:p>
            <a:r>
              <a:rPr lang="en-US" dirty="0" smtClean="0"/>
              <a:t> 2. Takes exponentially long to converge to low regret</a:t>
            </a:r>
          </a:p>
          <a:p>
            <a:endParaRPr lang="en-US" dirty="0" smtClean="0"/>
          </a:p>
          <a:p>
            <a:r>
              <a:rPr lang="en-US" dirty="0" smtClean="0"/>
              <a:t>Want:</a:t>
            </a:r>
          </a:p>
          <a:p>
            <a:r>
              <a:rPr lang="en-US" dirty="0" smtClean="0"/>
              <a:t> 1. Efficient to run</a:t>
            </a:r>
          </a:p>
          <a:p>
            <a:r>
              <a:rPr lang="en-US" dirty="0" smtClean="0"/>
              <a:t> 2.</a:t>
            </a:r>
            <a:r>
              <a:rPr lang="en-US" baseline="0" dirty="0" smtClean="0"/>
              <a:t> Converges “quickly” for T polynomial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9ACF1A-98E4-4146-85C7-6FB20A1F934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midtermF10Solutions.pdf</a:t>
            </a:r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82AAE9-8D66-4626-B207-5C16C3AAA33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midtermF10Solutions.pdf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8590DE-6F04-4E71-BE49-D93EB6FA3DB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Rewards/Penalties for organization</a:t>
            </a:r>
          </a:p>
          <a:p>
            <a:r>
              <a:rPr lang="en-US" dirty="0" smtClean="0"/>
              <a:t>Regret depends on rewards/penalties</a:t>
            </a:r>
          </a:p>
          <a:p>
            <a:endParaRPr lang="en-US" dirty="0" smtClean="0"/>
          </a:p>
          <a:p>
            <a:r>
              <a:rPr lang="en-US" dirty="0" smtClean="0"/>
              <a:t>Repeated game model elements</a:t>
            </a:r>
          </a:p>
          <a:p>
            <a:endParaRPr lang="en-US" dirty="0" smtClean="0"/>
          </a:p>
          <a:p>
            <a:r>
              <a:rPr lang="en-US" dirty="0" smtClean="0"/>
              <a:t>Say</a:t>
            </a:r>
            <a:r>
              <a:rPr lang="en-US" baseline="0" dirty="0" smtClean="0"/>
              <a:t> that italicized terms will be formally defined in mathematical model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History-dependence motivates stochastic games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What is outcome?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0723C9-4879-43C3-A01A-5E50047B5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Fully Oblivious Adversary &lt;= k-Adaptive Adversary &lt;= Adaptive Adversary 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Fully Oblivious Adversary - 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84A20C-E4BF-46D4-BEB5-EAF5DF32E70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AwerbuchKleinberg04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McMahanB04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Kleinberg,FlaxmanKalaiMcMahan05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DaniHayes06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Bounded Memory Games are a subclass of Stochastic</a:t>
            </a:r>
            <a:r>
              <a:rPr lang="en-US" baseline="0" dirty="0" smtClean="0"/>
              <a:t> Games</a:t>
            </a:r>
          </a:p>
          <a:p>
            <a:r>
              <a:rPr lang="en-US" baseline="0" dirty="0" smtClean="0"/>
              <a:t>Captures dependence of rewards on history (with payoff r(</a:t>
            </a:r>
            <a:r>
              <a:rPr lang="en-US" baseline="0" dirty="0" err="1" smtClean="0"/>
              <a:t>a,b</a:t>
            </a:r>
            <a:r>
              <a:rPr lang="en-US" baseline="0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73AD8-66BE-4A6C-AE5C-A02AD739C3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5049A1-8791-41C0-9B80-904C406C8ED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DB65E8CC-FFC1-4376-A46F-FEC167C4DE46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ECA22A15-FAD0-4A05-8DBE-1E80288F31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F3D8C6-1CD8-48DE-8F67-1EA44A01A50F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92FF7-7AA4-4789-88AB-969C4B11F9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A61244-DD55-4388-B003-4957DAFFA2DA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44634-51C8-4684-ABE8-2B458EA4FD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C516B533-4424-4F21-98FD-019EA5C76051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479CAD17-4A3A-4279-A5EC-A18EABF9F0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E19D164D-61DC-4E94-9917-739A494582E1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84D1B64A-5905-4EFF-9B38-B5F1CE9C5B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D57D43-EF9E-46D9-9B5E-F9CEAFCEFB26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3B1B2-A8D5-4D17-8043-4A1261F60D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837C69-1461-4D51-A74E-F9243E38D276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56829-1BF6-4D0B-9C94-5DC5746CE3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5F83A07E-9B2D-4C1F-A264-7C5B4126E328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D6F251C2-F04A-4C6B-B18F-0F25B1CA46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6B2C65-6E53-4AD2-A0D6-0C4A1DE0C090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302A7-8770-447E-AC75-EEA0F353A4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E4241F53-715B-4AFD-BF4F-5E914BF1B63E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C28ACA3-3E1C-423F-B870-D364364B7E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2D9D3C14-9B82-448D-BC33-01CD7FE687F7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6BC564D4-E56C-447F-8DB0-3BD9594267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EF12E12-C80B-4C80-9C66-1FACF35DDAF8}" type="datetime1">
              <a:rPr lang="en-US" smtClean="0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95968D-2967-4A36-999B-66915CB1B5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Regret Minimization in Bounded Memory Games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Jeremiah Blocki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Nicolas Christin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Anupam Datta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Arunesh Sinha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14400" y="6248400"/>
            <a:ext cx="1962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Work in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sz="3200" b="1" dirty="0" smtClean="0"/>
              <a:t>Bounded Memory Game Model</a:t>
            </a:r>
          </a:p>
          <a:p>
            <a:r>
              <a:rPr lang="en-US" dirty="0" smtClean="0"/>
              <a:t>Defining Regret</a:t>
            </a:r>
          </a:p>
          <a:p>
            <a:r>
              <a:rPr lang="en-US" dirty="0" smtClean="0"/>
              <a:t>Regret Minimization in Bounded Memory Games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79CAD17-4A3A-4279-A5EC-A18EABF9F09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Two Player Stochastic Games</a:t>
            </a:r>
            <a:endParaRPr lang="en-US" dirty="0"/>
          </a:p>
        </p:txBody>
      </p:sp>
      <p:pic>
        <p:nvPicPr>
          <p:cNvPr id="24578" name="Picture 1" descr="image00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" y="2133600"/>
            <a:ext cx="5664200" cy="3692525"/>
          </a:xfr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081DE3-9743-48CD-8A8B-702A0DD9142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0" y="2209800"/>
            <a:ext cx="2819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Transitions between states can be probabilistic, and may depend on the actions </a:t>
            </a:r>
            <a:r>
              <a:rPr lang="en-US" sz="2400" i="1" dirty="0">
                <a:latin typeface="Book Antiqua" pitchFamily="18" charset="0"/>
              </a:rPr>
              <a:t>(</a:t>
            </a:r>
            <a:r>
              <a:rPr lang="en-US" sz="2400" i="1" dirty="0" err="1">
                <a:latin typeface="Book Antiqua" pitchFamily="18" charset="0"/>
              </a:rPr>
              <a:t>a,b</a:t>
            </a:r>
            <a:r>
              <a:rPr lang="en-US" sz="2400" i="1" dirty="0">
                <a:latin typeface="Book Antiqua" pitchFamily="18" charset="0"/>
              </a:rPr>
              <a:t>) </a:t>
            </a:r>
            <a:r>
              <a:rPr lang="en-US" sz="2400" dirty="0">
                <a:latin typeface="Book Antiqua" pitchFamily="18" charset="0"/>
              </a:rPr>
              <a:t>taken by </a:t>
            </a:r>
            <a:r>
              <a:rPr lang="en-US" sz="2400" dirty="0" smtClean="0">
                <a:latin typeface="Book Antiqua" pitchFamily="18" charset="0"/>
              </a:rPr>
              <a:t>Defender </a:t>
            </a:r>
            <a:r>
              <a:rPr lang="en-US" sz="2400" dirty="0">
                <a:latin typeface="Book Antiqua" pitchFamily="18" charset="0"/>
              </a:rPr>
              <a:t>and </a:t>
            </a:r>
            <a:r>
              <a:rPr lang="en-US" sz="2400" dirty="0" smtClean="0">
                <a:latin typeface="Book Antiqua" pitchFamily="18" charset="0"/>
              </a:rPr>
              <a:t>Adversary.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4800" y="6019800"/>
            <a:ext cx="792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>
                <a:latin typeface="Book Antiqua" pitchFamily="18" charset="0"/>
              </a:rPr>
              <a:t>r</a:t>
            </a:r>
            <a:r>
              <a:rPr lang="en-US" sz="2400" i="1" dirty="0" smtClean="0">
                <a:latin typeface="Book Antiqua" pitchFamily="18" charset="0"/>
              </a:rPr>
              <a:t>(</a:t>
            </a:r>
            <a:r>
              <a:rPr lang="en-US" sz="2400" i="1" dirty="0" err="1" smtClean="0">
                <a:latin typeface="Book Antiqua" pitchFamily="18" charset="0"/>
              </a:rPr>
              <a:t>a,b,s</a:t>
            </a:r>
            <a:r>
              <a:rPr lang="en-US" sz="2400" i="1" dirty="0">
                <a:latin typeface="Book Antiqua" pitchFamily="18" charset="0"/>
              </a:rPr>
              <a:t>)  </a:t>
            </a:r>
            <a:r>
              <a:rPr lang="en-US" sz="2400" dirty="0">
                <a:latin typeface="Book Antiqua" pitchFamily="18" charset="0"/>
              </a:rPr>
              <a:t>- Payoff when action </a:t>
            </a:r>
            <a:r>
              <a:rPr lang="en-US" sz="2400" i="1" dirty="0" err="1">
                <a:latin typeface="Book Antiqua" pitchFamily="18" charset="0"/>
              </a:rPr>
              <a:t>a,b</a:t>
            </a:r>
            <a:r>
              <a:rPr lang="en-US" sz="2400" dirty="0">
                <a:latin typeface="Book Antiqua" pitchFamily="18" charset="0"/>
              </a:rPr>
              <a:t> is played at state </a:t>
            </a:r>
            <a:r>
              <a:rPr lang="en-US" sz="2400" i="1" dirty="0">
                <a:latin typeface="Book Antiqua" pitchFamily="18" charset="0"/>
              </a:rPr>
              <a:t>s </a:t>
            </a:r>
          </a:p>
        </p:txBody>
      </p:sp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1219200" y="1447800"/>
            <a:ext cx="5423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Two Players: </a:t>
            </a:r>
            <a:r>
              <a:rPr lang="en-US" sz="2400" dirty="0" smtClean="0">
                <a:latin typeface="Book Antiqua" pitchFamily="18" charset="0"/>
              </a:rPr>
              <a:t>Defender </a:t>
            </a:r>
            <a:r>
              <a:rPr lang="en-US" sz="2400" dirty="0">
                <a:latin typeface="Book Antiqua" pitchFamily="18" charset="0"/>
              </a:rPr>
              <a:t>and </a:t>
            </a:r>
            <a:r>
              <a:rPr lang="en-US" sz="2400" dirty="0" smtClean="0">
                <a:latin typeface="Book Antiqua" pitchFamily="18" charset="0"/>
              </a:rPr>
              <a:t>Adversary</a:t>
            </a:r>
            <a:endParaRPr lang="en-US" sz="24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Stochastic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Captures dependence of rewards on history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dirty="0" smtClean="0"/>
              <a:t>fixed strategy </a:t>
            </a:r>
            <a:r>
              <a:rPr lang="en-US" dirty="0" smtClean="0"/>
              <a:t>is a function f mapping S (states) to actions A</a:t>
            </a:r>
          </a:p>
          <a:p>
            <a:pPr lvl="1"/>
            <a:r>
              <a:rPr lang="en-US" dirty="0" smtClean="0"/>
              <a:t>Experts: Set of fixed strategies</a:t>
            </a:r>
          </a:p>
          <a:p>
            <a:pPr lvl="1"/>
            <a:r>
              <a:rPr lang="en-US" dirty="0" smtClean="0"/>
              <a:t>Captures dependence of defender’s actions on history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68E7EC7-98E6-40B7-81DA-2CFF634429E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4572000"/>
            <a:ext cx="70834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Recall: Additional elements of game model </a:t>
            </a:r>
          </a:p>
          <a:p>
            <a:pPr algn="ctr"/>
            <a:r>
              <a:rPr lang="en-US" sz="2800" dirty="0" smtClean="0"/>
              <a:t>in motivating example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Number of States in the Game (n)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Number of Actions (|A|)</a:t>
            </a:r>
          </a:p>
          <a:p>
            <a:endParaRPr lang="en-US" dirty="0" smtClean="0"/>
          </a:p>
          <a:p>
            <a:r>
              <a:rPr lang="en-US" dirty="0" smtClean="0"/>
              <a:t>Number of Experts (N)</a:t>
            </a:r>
          </a:p>
          <a:p>
            <a:pPr lvl="1"/>
            <a:r>
              <a:rPr lang="en-US" dirty="0" smtClean="0"/>
              <a:t>N = |</a:t>
            </a:r>
            <a:r>
              <a:rPr lang="en-US" dirty="0" err="1" smtClean="0"/>
              <a:t>A|</a:t>
            </a:r>
            <a:r>
              <a:rPr lang="en-US" baseline="30000" dirty="0" err="1" smtClean="0"/>
              <a:t>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Total rounds of play 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C48AB7B-9431-4925-B0FD-96F1EC66BCAA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Theorem 1: Regret Minimization is Impossible for Stochastic Games</a:t>
            </a:r>
            <a:endParaRPr lang="en-US" dirty="0"/>
          </a:p>
        </p:txBody>
      </p:sp>
      <p:pic>
        <p:nvPicPr>
          <p:cNvPr id="52226" name="Picture 1" descr="image00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0" y="1524000"/>
            <a:ext cx="6172200" cy="4022725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974B1F4-F3F3-4CAB-AA33-C4F8E2CA7E9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90600" y="5562600"/>
            <a:ext cx="526137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Oblivious Strategy </a:t>
            </a:r>
            <a:r>
              <a:rPr lang="en-US" dirty="0" err="1">
                <a:latin typeface="Book Antiqua" pitchFamily="18" charset="0"/>
              </a:rPr>
              <a:t>i</a:t>
            </a:r>
            <a:r>
              <a:rPr lang="en-US" dirty="0">
                <a:latin typeface="Book Antiqua" pitchFamily="18" charset="0"/>
              </a:rPr>
              <a:t>: Play </a:t>
            </a:r>
            <a:r>
              <a:rPr lang="en-US" dirty="0" smtClean="0">
                <a:latin typeface="Book Antiqua" pitchFamily="18" charset="0"/>
              </a:rPr>
              <a:t>b</a:t>
            </a:r>
            <a:r>
              <a:rPr lang="en-US" baseline="-25000" dirty="0" smtClean="0">
                <a:latin typeface="Book Antiqua" pitchFamily="18" charset="0"/>
              </a:rPr>
              <a:t>2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i</a:t>
            </a:r>
            <a:r>
              <a:rPr lang="en-US" dirty="0">
                <a:latin typeface="Book Antiqua" pitchFamily="18" charset="0"/>
              </a:rPr>
              <a:t> times then play </a:t>
            </a:r>
            <a:r>
              <a:rPr lang="en-US" dirty="0" smtClean="0">
                <a:latin typeface="Book Antiqua" pitchFamily="18" charset="0"/>
              </a:rPr>
              <a:t>b</a:t>
            </a:r>
            <a:r>
              <a:rPr lang="en-US" baseline="-25000" dirty="0" smtClean="0">
                <a:latin typeface="Book Antiqua" pitchFamily="18" charset="0"/>
              </a:rPr>
              <a:t>1</a:t>
            </a:r>
            <a:endParaRPr lang="en-US" dirty="0" smtClean="0">
              <a:latin typeface="Book Antiqua" pitchFamily="18" charset="0"/>
            </a:endParaRPr>
          </a:p>
          <a:p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Optimal Defender Strategy: </a:t>
            </a:r>
          </a:p>
          <a:p>
            <a:r>
              <a:rPr lang="en-US" dirty="0" smtClean="0">
                <a:latin typeface="Book Antiqua" pitchFamily="18" charset="0"/>
              </a:rPr>
              <a:t>          Play a</a:t>
            </a:r>
            <a:r>
              <a:rPr lang="en-US" baseline="-25000" dirty="0" smtClean="0">
                <a:latin typeface="Book Antiqua" pitchFamily="18" charset="0"/>
              </a:rPr>
              <a:t>1</a:t>
            </a:r>
            <a:r>
              <a:rPr lang="en-US" dirty="0" smtClean="0">
                <a:latin typeface="Book Antiqua" pitchFamily="18" charset="0"/>
              </a:rPr>
              <a:t> every round</a:t>
            </a:r>
          </a:p>
          <a:p>
            <a:endParaRPr lang="en-US" dirty="0" smtClean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90600" y="5562600"/>
            <a:ext cx="408797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Oblivious Strategy: Play </a:t>
            </a:r>
            <a:r>
              <a:rPr lang="en-US" dirty="0" smtClean="0">
                <a:latin typeface="Book Antiqua" pitchFamily="18" charset="0"/>
              </a:rPr>
              <a:t>b</a:t>
            </a:r>
            <a:r>
              <a:rPr lang="en-US" baseline="-25000" dirty="0" smtClean="0">
                <a:latin typeface="Book Antiqua" pitchFamily="18" charset="0"/>
              </a:rPr>
              <a:t>2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every </a:t>
            </a:r>
            <a:r>
              <a:rPr lang="en-US" dirty="0" smtClean="0">
                <a:latin typeface="Book Antiqua" pitchFamily="18" charset="0"/>
              </a:rPr>
              <a:t>turn</a:t>
            </a:r>
          </a:p>
          <a:p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Optimal Defender Strategy:</a:t>
            </a:r>
          </a:p>
          <a:p>
            <a:r>
              <a:rPr lang="en-US" dirty="0" smtClean="0">
                <a:latin typeface="Book Antiqua" pitchFamily="18" charset="0"/>
              </a:rPr>
              <a:t>       Play a</a:t>
            </a:r>
            <a:r>
              <a:rPr lang="en-US" baseline="-25000" dirty="0" smtClean="0">
                <a:latin typeface="Book Antiqua" pitchFamily="18" charset="0"/>
              </a:rPr>
              <a:t>2</a:t>
            </a:r>
            <a:r>
              <a:rPr lang="en-US" dirty="0" smtClean="0">
                <a:latin typeface="Book Antiqua" pitchFamily="18" charset="0"/>
              </a:rPr>
              <a:t> every round</a:t>
            </a:r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build="allAtOnce"/>
      <p:bldP spid="6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Game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Definition of </a:t>
            </a:r>
            <a:r>
              <a:rPr lang="en-US" i="1" dirty="0" smtClean="0"/>
              <a:t>bounded memory games</a:t>
            </a:r>
            <a:r>
              <a:rPr lang="en-US" dirty="0" smtClean="0"/>
              <a:t>, a subclass of stochastic games</a:t>
            </a:r>
          </a:p>
          <a:p>
            <a:endParaRPr lang="en-US" dirty="0" smtClean="0"/>
          </a:p>
          <a:p>
            <a:r>
              <a:rPr lang="en-US" dirty="0" smtClean="0"/>
              <a:t>Memory-m games</a:t>
            </a:r>
          </a:p>
          <a:p>
            <a:pPr lvl="1"/>
            <a:r>
              <a:rPr lang="en-US" dirty="0" smtClean="0"/>
              <a:t>States record last m outcomes in the history of the game play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79CAD17-4A3A-4279-A5EC-A18EABF9F09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Bounded Memory Game: States &amp; Actions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7F9A178-3EF0-4D13-83A6-853C7EFBDE38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1447800" y="4766608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Four states – record last outcome (memory-1)</a:t>
            </a:r>
          </a:p>
          <a:p>
            <a:endParaRPr lang="en-US" sz="24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Defender </a:t>
            </a:r>
            <a:r>
              <a:rPr lang="en-US" sz="2400" dirty="0">
                <a:latin typeface="Book Antiqua" pitchFamily="18" charset="0"/>
              </a:rPr>
              <a:t>Actions: {UP, DOWN}</a:t>
            </a:r>
          </a:p>
          <a:p>
            <a:r>
              <a:rPr lang="en-US" sz="2400" dirty="0" smtClean="0">
                <a:latin typeface="Book Antiqua" pitchFamily="18" charset="0"/>
              </a:rPr>
              <a:t>Adversary </a:t>
            </a:r>
            <a:r>
              <a:rPr lang="en-US" sz="2400" dirty="0">
                <a:latin typeface="Book Antiqua" pitchFamily="18" charset="0"/>
              </a:rPr>
              <a:t>Actions: {LEFT, RIGHT</a:t>
            </a:r>
            <a:r>
              <a:rPr lang="en-US" sz="2400" dirty="0" smtClean="0">
                <a:latin typeface="Book Antiqua" pitchFamily="18" charset="0"/>
              </a:rPr>
              <a:t>}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800" y="2252008"/>
          <a:ext cx="609600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1303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785408"/>
            <a:ext cx="89463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 rot="5400000">
            <a:off x="228600" y="3395008"/>
            <a:ext cx="2133600" cy="1588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1371600"/>
            <a:ext cx="86481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4953000" y="1828800"/>
            <a:ext cx="25146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1371600" y="1828800"/>
            <a:ext cx="22098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Bounded Memory Game: Outcomes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E801FE3-D60C-4F00-B666-3DD52C81DD9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95400" y="4549775"/>
            <a:ext cx="54864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Four Outcomes: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(Up, Left)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(Up, Right)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(Down, Left)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(Down, Right)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4754562"/>
            <a:ext cx="6248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dirty="0">
                <a:latin typeface="Book Antiqua" pitchFamily="18" charset="0"/>
              </a:rPr>
              <a:t>The outcome </a:t>
            </a:r>
            <a:r>
              <a:rPr lang="en-US" sz="2400" dirty="0" smtClean="0">
                <a:latin typeface="Book Antiqua" pitchFamily="18" charset="0"/>
              </a:rPr>
              <a:t>depends only </a:t>
            </a:r>
            <a:r>
              <a:rPr lang="en-US" sz="2400" dirty="0">
                <a:latin typeface="Book Antiqua" pitchFamily="18" charset="0"/>
              </a:rPr>
              <a:t>on the current actions of </a:t>
            </a:r>
            <a:r>
              <a:rPr lang="en-US" sz="2400" dirty="0" smtClean="0">
                <a:latin typeface="Book Antiqua" pitchFamily="18" charset="0"/>
              </a:rPr>
              <a:t>defender </a:t>
            </a:r>
            <a:r>
              <a:rPr lang="en-US" sz="2400" dirty="0">
                <a:latin typeface="Book Antiqua" pitchFamily="18" charset="0"/>
              </a:rPr>
              <a:t>and </a:t>
            </a:r>
            <a:r>
              <a:rPr lang="en-US" sz="2400" dirty="0" smtClean="0">
                <a:latin typeface="Book Antiqua" pitchFamily="18" charset="0"/>
              </a:rPr>
              <a:t>adversary. </a:t>
            </a:r>
            <a:endParaRPr lang="en-US" sz="2400" dirty="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en-US" sz="2400" dirty="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dirty="0">
                <a:latin typeface="Book Antiqua" pitchFamily="18" charset="0"/>
              </a:rPr>
              <a:t>It is independent of the current state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47800" y="2252008"/>
          <a:ext cx="609600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1303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785408"/>
            <a:ext cx="89463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 rot="5400000">
            <a:off x="228600" y="3395008"/>
            <a:ext cx="2133600" cy="1588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1371600"/>
            <a:ext cx="86481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>
          <a:xfrm>
            <a:off x="4953000" y="1828800"/>
            <a:ext cx="25146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1371600" y="1828800"/>
            <a:ext cx="22098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Bounded Memory Game: Outcomes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B2486F6-335D-4996-88C5-77CD9C1CE9F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47800" y="4625975"/>
            <a:ext cx="54864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Four States: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(Top, Left)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(Top, Right)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(Bottom, Left)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(Bottom Right)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2252008"/>
          <a:ext cx="609600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1303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785408"/>
            <a:ext cx="89463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5400000">
            <a:off x="228600" y="3395008"/>
            <a:ext cx="2133600" cy="1588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1371600"/>
            <a:ext cx="86481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4953000" y="1828800"/>
            <a:ext cx="25146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1371600" y="1828800"/>
            <a:ext cx="22098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Bounded Memory Game: Example Game Play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95ADF35-8E70-4B77-9F4E-D5BD4F8DF9E9}" type="slidenum">
              <a:rPr lang="en-US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4648200"/>
          <a:ext cx="180975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Defender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Adversary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29400" y="4648200"/>
          <a:ext cx="16764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Bottom,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Right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953000" y="4648200"/>
          <a:ext cx="167163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6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Bottom,Left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Down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Bottom,Right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895600" y="4648200"/>
          <a:ext cx="208121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2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Top,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Down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Left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Bottom,Left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47800" y="2175808"/>
          <a:ext cx="609600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1303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709208"/>
            <a:ext cx="89463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>
          <a:xfrm rot="5400000">
            <a:off x="228600" y="3318808"/>
            <a:ext cx="2133600" cy="1588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1295400"/>
            <a:ext cx="86481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>
            <a:off x="4953000" y="1752600"/>
            <a:ext cx="25146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1371600" y="1752600"/>
            <a:ext cx="22098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Motivating Example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4114800" y="3581400"/>
            <a:ext cx="1109663" cy="1413680"/>
          </a:xfr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3A98461-A051-454F-99F7-0DBFBE950E17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1600200"/>
            <a:ext cx="375761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733800"/>
            <a:ext cx="2511425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4038600"/>
            <a:ext cx="10969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>
            <a:endCxn id="1027" idx="3"/>
          </p:cNvCxnSpPr>
          <p:nvPr/>
        </p:nvCxnSpPr>
        <p:spPr>
          <a:xfrm rot="10800000" flipV="1">
            <a:off x="3121026" y="4571999"/>
            <a:ext cx="1146175" cy="354807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29200" y="4572000"/>
            <a:ext cx="1295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62000" y="6248400"/>
            <a:ext cx="4533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Employee Actions: </a:t>
            </a:r>
            <a:r>
              <a:rPr lang="en-US" sz="2000" dirty="0" smtClean="0">
                <a:latin typeface="Book Antiqua" pitchFamily="18" charset="0"/>
              </a:rPr>
              <a:t>{Behave, Violate}</a:t>
            </a:r>
            <a:endParaRPr lang="en-US" sz="2000" dirty="0"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Bounded Memory Games: Rewards</a:t>
            </a:r>
            <a:endParaRPr 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648200"/>
            <a:ext cx="8229600" cy="1660525"/>
          </a:xfrm>
        </p:spPr>
        <p:txBody>
          <a:bodyPr/>
          <a:lstStyle/>
          <a:p>
            <a:r>
              <a:rPr lang="en-US" dirty="0" smtClean="0"/>
              <a:t>Defender sees reward 1 if </a:t>
            </a:r>
          </a:p>
          <a:p>
            <a:pPr lvl="1"/>
            <a:r>
              <a:rPr lang="en-US" dirty="0" smtClean="0"/>
              <a:t>Adversary plays LEFT from a green state</a:t>
            </a:r>
          </a:p>
          <a:p>
            <a:pPr lvl="1"/>
            <a:r>
              <a:rPr lang="en-US" dirty="0" smtClean="0"/>
              <a:t>Adversary plays RIGHT from a blue state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AA95990-9D06-4342-9734-8592B1F96D37}" type="slidenum">
              <a:rPr lang="en-US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2252008"/>
          <a:ext cx="609600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1303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785408"/>
            <a:ext cx="89463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5400000">
            <a:off x="228600" y="3395008"/>
            <a:ext cx="2133600" cy="1588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371600"/>
            <a:ext cx="86481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4953000" y="1828800"/>
            <a:ext cx="25146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1371600" y="1828800"/>
            <a:ext cx="22098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57800" y="2819400"/>
            <a:ext cx="1066800" cy="1588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438400" y="3810000"/>
            <a:ext cx="1066800" cy="1588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5410200" y="3657600"/>
            <a:ext cx="1219200" cy="1588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667000" y="2819400"/>
            <a:ext cx="990600" cy="1588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Traditional Regret in Bounded Memory Games </a:t>
            </a:r>
            <a:endParaRPr lang="en-US" dirty="0"/>
          </a:p>
        </p:txBody>
      </p:sp>
      <p:sp>
        <p:nvSpPr>
          <p:cNvPr id="4096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648200"/>
            <a:ext cx="8229600" cy="1660525"/>
          </a:xfrm>
        </p:spPr>
        <p:txBody>
          <a:bodyPr/>
          <a:lstStyle/>
          <a:p>
            <a:r>
              <a:rPr lang="en-US" dirty="0" smtClean="0"/>
              <a:t>Adversary strategy</a:t>
            </a:r>
          </a:p>
          <a:p>
            <a:pPr lvl="1"/>
            <a:r>
              <a:rPr lang="en-US" dirty="0" smtClean="0"/>
              <a:t>Plays RIGHT from a green state</a:t>
            </a:r>
          </a:p>
          <a:p>
            <a:pPr lvl="1"/>
            <a:r>
              <a:rPr lang="en-US" dirty="0" smtClean="0"/>
              <a:t>Plays LEFT from a blue state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79C348F-E266-4BBF-993C-1F2602AADE1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47800" y="2252008"/>
          <a:ext cx="609600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1303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785408"/>
            <a:ext cx="89463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 rot="5400000">
            <a:off x="228600" y="3395008"/>
            <a:ext cx="2133600" cy="1588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1371600"/>
            <a:ext cx="86481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>
          <a:xfrm rot="10800000">
            <a:off x="1371600" y="1828800"/>
            <a:ext cx="22098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53000" y="1828800"/>
            <a:ext cx="25146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219200" y="1600200"/>
            <a:ext cx="64770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447800" y="1676400"/>
            <a:ext cx="61722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dirty="0" smtClean="0">
                <a:latin typeface="Book Antiqua" pitchFamily="18" charset="0"/>
              </a:rPr>
              <a:t>Defender </a:t>
            </a:r>
            <a:r>
              <a:rPr lang="en-US" sz="2400" dirty="0">
                <a:latin typeface="Book Antiqua" pitchFamily="18" charset="0"/>
              </a:rPr>
              <a:t>will never see a reward!</a:t>
            </a:r>
          </a:p>
          <a:p>
            <a:pPr>
              <a:buFont typeface="Arial" charset="0"/>
              <a:buChar char="•"/>
            </a:pPr>
            <a:endParaRPr lang="en-US" sz="2400" dirty="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en-US" sz="2400" dirty="0" smtClean="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Book Antiqua" pitchFamily="18" charset="0"/>
              </a:rPr>
              <a:t>In </a:t>
            </a:r>
            <a:r>
              <a:rPr lang="en-US" sz="2400" dirty="0">
                <a:latin typeface="Book Antiqua" pitchFamily="18" charset="0"/>
              </a:rPr>
              <a:t>hindsight, it </a:t>
            </a:r>
            <a:r>
              <a:rPr lang="en-US" sz="2400" dirty="0" smtClean="0">
                <a:latin typeface="Book Antiqua" pitchFamily="18" charset="0"/>
              </a:rPr>
              <a:t>may look </a:t>
            </a:r>
            <a:r>
              <a:rPr lang="en-US" sz="2400" dirty="0">
                <a:latin typeface="Book Antiqua" pitchFamily="18" charset="0"/>
              </a:rPr>
              <a:t>like the fixed strategy “always play UP” would have </a:t>
            </a:r>
            <a:r>
              <a:rPr lang="en-US" sz="2400" dirty="0" smtClean="0">
                <a:latin typeface="Book Antiqua" pitchFamily="18" charset="0"/>
              </a:rPr>
              <a:t>received a reward</a:t>
            </a:r>
          </a:p>
          <a:p>
            <a:pPr>
              <a:buFont typeface="Arial" charset="0"/>
              <a:buChar char="•"/>
            </a:pPr>
            <a:endParaRPr lang="en-US" sz="2400" dirty="0" smtClean="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Book Antiqua" pitchFamily="18" charset="0"/>
              </a:rPr>
              <a:t>What view of regret makes sense?</a:t>
            </a:r>
            <a:endParaRPr lang="en-US" sz="2400" dirty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Traditional Regret in Bounded Memory Games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4724400"/>
          <a:ext cx="132805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0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Defender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Adversary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Reward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16898D0-9176-4D6C-9463-EF7048309D17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239000" y="4724400"/>
          <a:ext cx="117565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Top,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5638800" y="4724400"/>
          <a:ext cx="1600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Four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Bottom,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191000" y="4724400"/>
          <a:ext cx="1524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</a:tblGrid>
              <a:tr h="29154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Three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Bottom,</a:t>
                      </a:r>
                      <a:r>
                        <a:rPr lang="en-US" baseline="0" dirty="0" err="1" smtClean="0">
                          <a:solidFill>
                            <a:srgbClr val="0070C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91548">
                <a:tc>
                  <a:txBody>
                    <a:bodyPr/>
                    <a:lstStyle/>
                    <a:p>
                      <a:r>
                        <a:rPr lang="en-US" dirty="0" smtClean="0"/>
                        <a:t>Down</a:t>
                      </a:r>
                      <a:endParaRPr lang="en-US" dirty="0"/>
                    </a:p>
                  </a:txBody>
                  <a:tcPr/>
                </a:tc>
              </a:tr>
              <a:tr h="291548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91548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2895600" y="4724400"/>
          <a:ext cx="1306286" cy="186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Top, Right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Down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752600" y="4724400"/>
          <a:ext cx="117565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Top,Left</a:t>
                      </a:r>
                      <a:endParaRPr lang="en-US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Right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47800" y="2252008"/>
          <a:ext cx="609600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1303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785408"/>
            <a:ext cx="89463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>
          <a:xfrm rot="5400000">
            <a:off x="228600" y="3395008"/>
            <a:ext cx="2133600" cy="1588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371600"/>
            <a:ext cx="86481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>
            <a:off x="4953000" y="1828800"/>
            <a:ext cx="25146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1371600" y="1828800"/>
            <a:ext cx="22098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Traditional Regret in Bounded Memory Games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81000" y="4724400"/>
          <a:ext cx="140425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2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Adversary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Reward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16898D0-9176-4D6C-9463-EF7048309D17}" type="slidenum">
              <a:rPr lang="en-US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239000" y="4724400"/>
          <a:ext cx="117565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Top,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5638800" y="4724400"/>
          <a:ext cx="1600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Four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Bottom,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191000" y="4724400"/>
          <a:ext cx="152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Three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Bottom,</a:t>
                      </a:r>
                      <a:r>
                        <a:rPr lang="en-US" baseline="0" dirty="0" err="1" smtClean="0">
                          <a:solidFill>
                            <a:srgbClr val="0070C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Down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2895600" y="4724400"/>
          <a:ext cx="1306286" cy="186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Top, Right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Down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752600" y="4724400"/>
          <a:ext cx="117565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Top,Left</a:t>
                      </a:r>
                      <a:endParaRPr lang="en-US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Right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52600" y="4724400"/>
          <a:ext cx="117565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Top,Left</a:t>
                      </a:r>
                      <a:endParaRPr lang="en-US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Right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895600" y="4724400"/>
          <a:ext cx="1306286" cy="186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Top, Right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191000" y="4724400"/>
          <a:ext cx="1447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Three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Top,</a:t>
                      </a:r>
                      <a:r>
                        <a:rPr lang="en-US" baseline="0" dirty="0" err="1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715000" y="4724400"/>
          <a:ext cx="1600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Four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Top,</a:t>
                      </a:r>
                      <a:r>
                        <a:rPr lang="en-US" baseline="0" dirty="0" err="1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447800" y="2252008"/>
          <a:ext cx="609600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1303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785408"/>
            <a:ext cx="89463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Arrow Connector 21"/>
          <p:cNvCxnSpPr/>
          <p:nvPr/>
        </p:nvCxnSpPr>
        <p:spPr>
          <a:xfrm rot="5400000">
            <a:off x="228600" y="3395008"/>
            <a:ext cx="2133600" cy="1588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371600"/>
            <a:ext cx="86481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Straight Arrow Connector 27"/>
          <p:cNvCxnSpPr/>
          <p:nvPr/>
        </p:nvCxnSpPr>
        <p:spPr>
          <a:xfrm>
            <a:off x="4953000" y="1828800"/>
            <a:ext cx="25146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1371600" y="1828800"/>
            <a:ext cx="22098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143000" y="1524000"/>
            <a:ext cx="6705600" cy="32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295400" y="1600200"/>
            <a:ext cx="6477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dirty="0">
                <a:latin typeface="Book Antiqua" pitchFamily="18" charset="0"/>
              </a:rPr>
              <a:t>Player A will never see a reward!</a:t>
            </a:r>
          </a:p>
          <a:p>
            <a:pPr>
              <a:buFont typeface="Arial" charset="0"/>
              <a:buChar char="•"/>
            </a:pPr>
            <a:endParaRPr lang="en-US" sz="2400" dirty="0" smtClean="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Book Antiqua" pitchFamily="18" charset="0"/>
              </a:rPr>
              <a:t>In </a:t>
            </a:r>
            <a:r>
              <a:rPr lang="en-US" sz="2400" dirty="0">
                <a:latin typeface="Book Antiqua" pitchFamily="18" charset="0"/>
              </a:rPr>
              <a:t>hindsight, it looks like the fixed strategy “always play UP” would have received reward </a:t>
            </a:r>
            <a:r>
              <a:rPr lang="en-US" sz="2400" dirty="0" smtClean="0">
                <a:latin typeface="Book Antiqua" pitchFamily="18" charset="0"/>
              </a:rPr>
              <a:t>2</a:t>
            </a:r>
          </a:p>
          <a:p>
            <a:pPr>
              <a:buFont typeface="Arial" charset="0"/>
              <a:buChar char="•"/>
            </a:pPr>
            <a:endParaRPr lang="en-US" sz="2400" dirty="0" smtClean="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Book Antiqua" pitchFamily="18" charset="0"/>
              </a:rPr>
              <a:t>What are other ways to compare our performance?</a:t>
            </a:r>
            <a:endParaRPr lang="en-US" sz="2400" dirty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Performance with The Experts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Actual Game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Hypothetical Game (Fixed Strategy f)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Compare performance of defender in actual game to performance of f in hypothetical game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79CAD17-4A3A-4279-A5EC-A18EABF9F09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2057400"/>
            <a:ext cx="1524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Defender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67200" y="2057400"/>
            <a:ext cx="1524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Real Adversary</a:t>
            </a:r>
            <a:endParaRPr lang="en-US" dirty="0"/>
          </a:p>
        </p:txBody>
      </p:sp>
      <p:cxnSp>
        <p:nvCxnSpPr>
          <p:cNvPr id="9" name="Straight Arrow Connector 8"/>
          <p:cNvCxnSpPr>
            <a:stCxn id="5" idx="3"/>
            <a:endCxn id="7" idx="1"/>
          </p:cNvCxnSpPr>
          <p:nvPr/>
        </p:nvCxnSpPr>
        <p:spPr>
          <a:xfrm>
            <a:off x="2590800" y="2667000"/>
            <a:ext cx="1676400" cy="1588"/>
          </a:xfrm>
          <a:prstGeom prst="straightConnector1">
            <a:avLst/>
          </a:prstGeom>
          <a:ln w="539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43000" y="4191000"/>
            <a:ext cx="1524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>
          <a:xfrm>
            <a:off x="2667000" y="4800600"/>
            <a:ext cx="1676400" cy="1588"/>
          </a:xfrm>
          <a:prstGeom prst="straightConnector1">
            <a:avLst/>
          </a:prstGeom>
          <a:ln w="539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343400" y="4267200"/>
            <a:ext cx="1676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Hypothetical Adversary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  <p:bldP spid="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Regret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25D47F9-9EB9-4EDD-A55B-BA154DF911CD}" type="slidenum">
              <a:rPr lang="en-US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1828800"/>
          <a:ext cx="6705600" cy="213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844040"/>
                <a:gridCol w="1341120"/>
                <a:gridCol w="1508760"/>
                <a:gridCol w="1173480"/>
              </a:tblGrid>
              <a:tr h="4497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Actual Adversary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0954">
                <a:tc rowSpan="4">
                  <a:txBody>
                    <a:bodyPr/>
                    <a:lstStyle/>
                    <a:p>
                      <a:r>
                        <a:rPr lang="en-US" sz="2000" dirty="0" smtClean="0"/>
                        <a:t>Hypothetical</a:t>
                      </a:r>
                      <a:r>
                        <a:rPr lang="en-US" sz="2000" baseline="0" dirty="0" smtClean="0"/>
                        <a:t> Adversary</a:t>
                      </a:r>
                      <a:endParaRPr lang="en-US" sz="20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Oblivious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k-Adaptive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Adaptive</a:t>
                      </a:r>
                      <a:endParaRPr lang="en-US" dirty="0"/>
                    </a:p>
                  </a:txBody>
                  <a:tcPr/>
                </a:tc>
              </a:tr>
              <a:tr h="4209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Oblivious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9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k-Adaptive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09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Adaptive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4648200"/>
            <a:ext cx="79247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Hypothetical Oblivious Adversary – hard code moves played by actual adversary</a:t>
            </a:r>
          </a:p>
          <a:p>
            <a:endParaRPr lang="en-US" sz="2400" dirty="0" smtClean="0"/>
          </a:p>
          <a:p>
            <a:r>
              <a:rPr lang="en-US" sz="2400" dirty="0" smtClean="0"/>
              <a:t>Hypothetical k-Adaptive Adversary – hard code state of actual adversary after each window of k moves.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Regret in Bounded Memory Games (Revisited)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EED5F4B-70BC-4677-98A5-C56835303639}" type="slidenum">
              <a:rPr lang="en-US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47800" y="2514600"/>
          <a:ext cx="609600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1303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785408"/>
            <a:ext cx="89463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>
          <a:xfrm rot="5400000">
            <a:off x="228600" y="3395008"/>
            <a:ext cx="2133600" cy="1588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371600"/>
            <a:ext cx="86481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>
            <a:off x="4953000" y="1828800"/>
            <a:ext cx="25146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1371600" y="1828800"/>
            <a:ext cx="22098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371600" y="1981200"/>
            <a:ext cx="64770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52600" y="2209800"/>
            <a:ext cx="6172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dirty="0">
                <a:latin typeface="Book Antiqua" pitchFamily="18" charset="0"/>
              </a:rPr>
              <a:t> In hindsight, </a:t>
            </a:r>
            <a:r>
              <a:rPr lang="en-US" sz="2400" dirty="0" smtClean="0">
                <a:latin typeface="Book Antiqua" pitchFamily="18" charset="0"/>
              </a:rPr>
              <a:t>our hypothetical adversary model is k-Adaptive (k=5)</a:t>
            </a:r>
            <a:endParaRPr lang="en-US" sz="2400" dirty="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en-US" sz="2400" dirty="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dirty="0">
                <a:latin typeface="Book Antiqua" pitchFamily="18" charset="0"/>
              </a:rPr>
              <a:t> What is our regret now?</a:t>
            </a:r>
          </a:p>
          <a:p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467600" y="4648200"/>
          <a:ext cx="1175657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291943" y="4648200"/>
          <a:ext cx="1175657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Five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Top,</a:t>
                      </a:r>
                    </a:p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Right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453743" y="4648200"/>
          <a:ext cx="84908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0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Four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Top, Right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310743" y="4648200"/>
          <a:ext cx="1143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Three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Top,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Right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015343" y="4648200"/>
          <a:ext cx="130628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Two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Top, ‘Right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872343" y="4648200"/>
          <a:ext cx="1175657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</a:tblGrid>
              <a:tr h="1320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One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320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Top, </a:t>
                      </a:r>
                    </a:p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Right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2" y="4648200"/>
          <a:ext cx="8381997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398"/>
                <a:gridCol w="1143000"/>
                <a:gridCol w="1371600"/>
                <a:gridCol w="1312334"/>
                <a:gridCol w="864809"/>
                <a:gridCol w="1197428"/>
                <a:gridCol w="11974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Three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Four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Five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Top, Left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Top, Right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Bottom,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Top, 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Bottom,</a:t>
                      </a:r>
                    </a:p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Right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Defender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Adversary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Right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Left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Right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Reward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729343" y="4648200"/>
          <a:ext cx="1175657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Defender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Reward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752600" y="23622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Actual Performance:           0</a:t>
            </a:r>
          </a:p>
          <a:p>
            <a:r>
              <a:rPr lang="en-US" sz="3200" dirty="0" smtClean="0"/>
              <a:t>Performance of Expert:      0</a:t>
            </a:r>
          </a:p>
          <a:p>
            <a:r>
              <a:rPr lang="en-US" sz="3200" dirty="0" smtClean="0"/>
              <a:t>Regret:                                0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8" grpId="0"/>
      <p:bldP spid="8" grpId="1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Measuring Regret in Hindsight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View 1: hypothetical adversary is oblivious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The adversary would have played the exact same moves played in the actual game.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Traditional View of Regret: 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Repeated Games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[Blackwell56,Hannan57,LW89], etc…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Impossible for Bounded Memory Games (Example)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View 2: hypothetical adversary is k-Adaptive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The adversary would have used the exact same strategy during each window of k-moves.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View 3: hypothetical adversary fully adaptive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The hypothetical adversary </a:t>
            </a:r>
            <a:r>
              <a:rPr lang="en-US" i="1" dirty="0" smtClean="0"/>
              <a:t>is </a:t>
            </a:r>
            <a:r>
              <a:rPr lang="en-US" dirty="0" smtClean="0"/>
              <a:t>the real adversary.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1BB6802-A6A5-4E08-B4E6-396478D4C2AB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Regret Minimization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Regret Minimization Algorithm:</a:t>
            </a:r>
          </a:p>
          <a:p>
            <a:pPr lvl="1"/>
            <a:r>
              <a:rPr lang="en-US" dirty="0" smtClean="0"/>
              <a:t>Average Regret </a:t>
            </a:r>
            <a:r>
              <a:rPr lang="en-US" dirty="0" smtClean="0">
                <a:sym typeface="Mathematica1"/>
              </a:rPr>
              <a:t> 0 as T  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Examples for repeated games:</a:t>
            </a:r>
          </a:p>
          <a:p>
            <a:pPr lvl="1"/>
            <a:r>
              <a:rPr lang="en-US" sz="2400" dirty="0" smtClean="0"/>
              <a:t>Weighted Majority Algorithm [LW89]:</a:t>
            </a:r>
            <a:endParaRPr lang="en-US" dirty="0" smtClean="0"/>
          </a:p>
          <a:p>
            <a:pPr lvl="2"/>
            <a:r>
              <a:rPr lang="en-US" sz="2200" dirty="0" smtClean="0"/>
              <a:t>Average Regret: O((log N)/T)</a:t>
            </a:r>
            <a:r>
              <a:rPr lang="en-US" sz="2200" baseline="30000" dirty="0" smtClean="0"/>
              <a:t>½</a:t>
            </a:r>
          </a:p>
          <a:p>
            <a:pPr lvl="1"/>
            <a:endParaRPr lang="en-US" dirty="0" smtClean="0"/>
          </a:p>
          <a:p>
            <a:pPr lvl="1"/>
            <a:r>
              <a:rPr lang="en-US" sz="2400" dirty="0" smtClean="0"/>
              <a:t>[ACFS02] Bandit Setting:</a:t>
            </a:r>
          </a:p>
          <a:p>
            <a:pPr lvl="2"/>
            <a:r>
              <a:rPr lang="en-US" sz="2200" dirty="0" smtClean="0"/>
              <a:t>Average Regret: O(((N log N)/T)</a:t>
            </a:r>
            <a:r>
              <a:rPr lang="en-US" sz="2200" baseline="30000" dirty="0" smtClean="0"/>
              <a:t>½</a:t>
            </a:r>
            <a:r>
              <a:rPr lang="en-US" sz="2200" dirty="0" smtClean="0"/>
              <a:t>)</a:t>
            </a:r>
            <a:endParaRPr lang="en-US" sz="2200" baseline="30000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60A6F78-A48E-405F-8B33-C36B62511F36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Regret Minimization in Repeated Games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5A2F260-EB97-49ED-80BE-CEC3FF64A042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5638800"/>
            <a:ext cx="792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Book Antiqua" pitchFamily="18" charset="0"/>
              </a:rPr>
              <a:t>Easy consequence of Theorem 2</a:t>
            </a:r>
            <a:endParaRPr lang="en-US" sz="3600" dirty="0">
              <a:solidFill>
                <a:srgbClr val="00B050"/>
              </a:solidFill>
              <a:latin typeface="Book Antiqua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1524000"/>
          <a:ext cx="7924800" cy="351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057400"/>
                <a:gridCol w="1600200"/>
                <a:gridCol w="1800412"/>
                <a:gridCol w="1476188"/>
              </a:tblGrid>
              <a:tr h="4497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Actual Adversary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0954">
                <a:tc row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Hypothetical</a:t>
                      </a:r>
                      <a:r>
                        <a:rPr lang="en-US" sz="2800" baseline="0" dirty="0" smtClean="0"/>
                        <a:t> Adversary</a:t>
                      </a:r>
                      <a:endParaRPr lang="en-US" sz="28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Oblivious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k-Adaptive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Adaptive</a:t>
                      </a:r>
                      <a:endParaRPr lang="en-US" sz="2400" dirty="0"/>
                    </a:p>
                  </a:txBody>
                  <a:tcPr/>
                </a:tc>
              </a:tr>
              <a:tr h="4209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Oblivious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 </a:t>
                      </a: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</a:t>
                      </a:r>
                      <a:endParaRPr lang="en-US" sz="2400" i="1" dirty="0" smtClean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ym typeface="Wingdings"/>
                        </a:rPr>
                        <a:t></a:t>
                      </a:r>
                      <a:endParaRPr lang="en-US" sz="2400" i="1" dirty="0" smtClean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4209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k-Adaptive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i="1" dirty="0" smtClean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2400" dirty="0" smtClean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US" sz="2400" i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89133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i="1" dirty="0" smtClean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X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Process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229600" cy="470852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79CAD17-4A3A-4279-A5EC-A18EABF9F0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905000"/>
          <a:ext cx="609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854200"/>
                <a:gridCol w="203200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Behave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Violate</a:t>
                      </a:r>
                      <a:endParaRPr lang="en-US" sz="2800" dirty="0"/>
                    </a:p>
                  </a:txBody>
                  <a:tcPr/>
                </a:tc>
              </a:tr>
              <a:tr h="28526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Ignore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-5</a:t>
                      </a:r>
                      <a:endParaRPr lang="en-US" sz="2800" dirty="0"/>
                    </a:p>
                  </a:txBody>
                  <a:tcPr/>
                </a:tc>
              </a:tr>
              <a:tr h="28526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Investigate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39624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Game proceeds in rounds</a:t>
            </a: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4495800"/>
          <a:ext cx="1752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Outcome: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Reward: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0" y="4495800"/>
          <a:ext cx="1752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Behave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Ignore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Investigate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 Violation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038600" y="4495800"/>
          <a:ext cx="1752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Violate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Ignore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Investigate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Missed V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-5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791200" y="4495800"/>
          <a:ext cx="1752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Round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Violate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Investigate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Investigate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Detected V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-1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543800" y="4495800"/>
          <a:ext cx="1447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066800" y="1524000"/>
            <a:ext cx="69342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dirty="0" smtClean="0"/>
              <a:t>Reward Organization:                                -6</a:t>
            </a:r>
          </a:p>
          <a:p>
            <a:r>
              <a:rPr lang="en-US" sz="2600" dirty="0" smtClean="0"/>
              <a:t>Rounds:                                                         3</a:t>
            </a:r>
          </a:p>
          <a:p>
            <a:r>
              <a:rPr lang="en-US" sz="2600" dirty="0" smtClean="0"/>
              <a:t>Reward  of Best Expert (hindsight):          -3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Regret :                                       (-3) -(-6) = 3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Average Regret:                                           1 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uiExpand="1" build="allAtOnce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Regret Minimization in Stochastic Games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2EFCBAB-ABFB-4EF4-AAD0-9D7EF374BD62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5105400"/>
            <a:ext cx="8229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Book Antiqua" pitchFamily="18" charset="0"/>
              </a:rPr>
              <a:t>Theorem 1: No Regret Minimization Algorithm exists for the general class of stochastic games.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600" y="1524000"/>
          <a:ext cx="7924800" cy="3471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057400"/>
                <a:gridCol w="1600200"/>
                <a:gridCol w="1800412"/>
                <a:gridCol w="1476188"/>
              </a:tblGrid>
              <a:tr h="5058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Actual Adversary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6317">
                <a:tc row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Hypothetical</a:t>
                      </a:r>
                      <a:r>
                        <a:rPr lang="en-US" sz="2800" baseline="0" dirty="0" smtClean="0"/>
                        <a:t> Adversary</a:t>
                      </a:r>
                      <a:endParaRPr lang="en-US" sz="28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Oblivious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k-Adaptive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Adaptive</a:t>
                      </a:r>
                      <a:endParaRPr lang="en-US" sz="2400" dirty="0"/>
                    </a:p>
                  </a:txBody>
                  <a:tcPr/>
                </a:tc>
              </a:tr>
              <a:tr h="80337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Oblivious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X</a:t>
                      </a:r>
                      <a:endParaRPr lang="en-US" sz="2400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X</a:t>
                      </a:r>
                      <a:endParaRPr lang="en-US" sz="2400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0337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k-Adaptive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X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X</a:t>
                      </a:r>
                      <a:endParaRPr lang="en-US" sz="2400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7011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Theorem 1: Regret Minimization is Impossible for Stochastic Games</a:t>
            </a:r>
            <a:endParaRPr lang="en-US" dirty="0"/>
          </a:p>
        </p:txBody>
      </p:sp>
      <p:pic>
        <p:nvPicPr>
          <p:cNvPr id="52226" name="Picture 1" descr="image00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0" y="1524000"/>
            <a:ext cx="6172200" cy="4022725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974B1F4-F3F3-4CAB-AA33-C4F8E2CA7E95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90600" y="5562600"/>
            <a:ext cx="526137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Oblivious Strategy </a:t>
            </a:r>
            <a:r>
              <a:rPr lang="en-US" dirty="0" err="1">
                <a:latin typeface="Book Antiqua" pitchFamily="18" charset="0"/>
              </a:rPr>
              <a:t>i</a:t>
            </a:r>
            <a:r>
              <a:rPr lang="en-US" dirty="0">
                <a:latin typeface="Book Antiqua" pitchFamily="18" charset="0"/>
              </a:rPr>
              <a:t>: Play </a:t>
            </a:r>
            <a:r>
              <a:rPr lang="en-US" dirty="0" smtClean="0">
                <a:latin typeface="Book Antiqua" pitchFamily="18" charset="0"/>
              </a:rPr>
              <a:t>b</a:t>
            </a:r>
            <a:r>
              <a:rPr lang="en-US" baseline="-25000" dirty="0" smtClean="0">
                <a:latin typeface="Book Antiqua" pitchFamily="18" charset="0"/>
              </a:rPr>
              <a:t>2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i</a:t>
            </a:r>
            <a:r>
              <a:rPr lang="en-US" dirty="0">
                <a:latin typeface="Book Antiqua" pitchFamily="18" charset="0"/>
              </a:rPr>
              <a:t> times then play </a:t>
            </a:r>
            <a:r>
              <a:rPr lang="en-US" dirty="0" smtClean="0">
                <a:latin typeface="Book Antiqua" pitchFamily="18" charset="0"/>
              </a:rPr>
              <a:t>b</a:t>
            </a:r>
            <a:r>
              <a:rPr lang="en-US" baseline="-25000" dirty="0" smtClean="0">
                <a:latin typeface="Book Antiqua" pitchFamily="18" charset="0"/>
              </a:rPr>
              <a:t>1</a:t>
            </a:r>
            <a:endParaRPr lang="en-US" dirty="0" smtClean="0">
              <a:latin typeface="Book Antiqua" pitchFamily="18" charset="0"/>
            </a:endParaRPr>
          </a:p>
          <a:p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Optimal Defender Strategy: </a:t>
            </a:r>
          </a:p>
          <a:p>
            <a:r>
              <a:rPr lang="en-US" dirty="0" smtClean="0">
                <a:latin typeface="Book Antiqua" pitchFamily="18" charset="0"/>
              </a:rPr>
              <a:t>          Play a</a:t>
            </a:r>
            <a:r>
              <a:rPr lang="en-US" baseline="-25000" dirty="0" smtClean="0">
                <a:latin typeface="Book Antiqua" pitchFamily="18" charset="0"/>
              </a:rPr>
              <a:t>1</a:t>
            </a:r>
            <a:r>
              <a:rPr lang="en-US" dirty="0" smtClean="0">
                <a:latin typeface="Book Antiqua" pitchFamily="18" charset="0"/>
              </a:rPr>
              <a:t> every round</a:t>
            </a:r>
          </a:p>
          <a:p>
            <a:endParaRPr lang="en-US" dirty="0" smtClean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17421" y="5562600"/>
            <a:ext cx="408797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Oblivious Strategy: Play </a:t>
            </a:r>
            <a:r>
              <a:rPr lang="en-US" dirty="0" smtClean="0">
                <a:latin typeface="Book Antiqua" pitchFamily="18" charset="0"/>
              </a:rPr>
              <a:t>b</a:t>
            </a:r>
            <a:r>
              <a:rPr lang="en-US" baseline="-25000" dirty="0" smtClean="0">
                <a:latin typeface="Book Antiqua" pitchFamily="18" charset="0"/>
              </a:rPr>
              <a:t>2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every </a:t>
            </a:r>
            <a:r>
              <a:rPr lang="en-US" dirty="0" smtClean="0">
                <a:latin typeface="Book Antiqua" pitchFamily="18" charset="0"/>
              </a:rPr>
              <a:t>turn</a:t>
            </a:r>
          </a:p>
          <a:p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Optimal Defender Strategy:</a:t>
            </a:r>
          </a:p>
          <a:p>
            <a:r>
              <a:rPr lang="en-US" dirty="0" smtClean="0">
                <a:latin typeface="Book Antiqua" pitchFamily="18" charset="0"/>
              </a:rPr>
              <a:t>       Play a</a:t>
            </a:r>
            <a:r>
              <a:rPr lang="en-US" baseline="-25000" dirty="0" smtClean="0">
                <a:latin typeface="Book Antiqua" pitchFamily="18" charset="0"/>
              </a:rPr>
              <a:t>2</a:t>
            </a:r>
            <a:r>
              <a:rPr lang="en-US" dirty="0" smtClean="0">
                <a:latin typeface="Book Antiqua" pitchFamily="18" charset="0"/>
              </a:rPr>
              <a:t> every round</a:t>
            </a:r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build="allAtOnce"/>
      <p:bldP spid="6" grpId="0" build="allAtOnce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Regret Minimization in Bounded Memory Games</a:t>
            </a:r>
            <a:endParaRPr lang="en-US" dirty="0"/>
          </a:p>
        </p:txBody>
      </p:sp>
      <p:sp>
        <p:nvSpPr>
          <p:cNvPr id="5427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181600"/>
            <a:ext cx="8229600" cy="2163763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3200" dirty="0" smtClean="0">
                <a:solidFill>
                  <a:srgbClr val="92D050"/>
                </a:solidFill>
              </a:rPr>
              <a:t>Theorem 2 (Time Permitting)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FB6E480-142F-444F-90D7-15769A69E6B4}" type="slidenum">
              <a:rPr lang="en-US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524000"/>
          <a:ext cx="7924800" cy="3471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057400"/>
                <a:gridCol w="1600200"/>
                <a:gridCol w="1800412"/>
                <a:gridCol w="1476188"/>
              </a:tblGrid>
              <a:tr h="5058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Actual Adversary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6317">
                <a:tc row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Hypothetical</a:t>
                      </a:r>
                      <a:r>
                        <a:rPr lang="en-US" sz="2800" baseline="0" dirty="0" smtClean="0"/>
                        <a:t> Adversary</a:t>
                      </a:r>
                      <a:endParaRPr lang="en-US" sz="28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Oblivious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k-Adaptive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Adaptive</a:t>
                      </a:r>
                      <a:endParaRPr lang="en-US" sz="2400" dirty="0"/>
                    </a:p>
                  </a:txBody>
                  <a:tcPr/>
                </a:tc>
              </a:tr>
              <a:tr h="80337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Oblivious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92D050"/>
                          </a:solidFill>
                          <a:sym typeface="Wingdings"/>
                        </a:rPr>
                        <a:t></a:t>
                      </a:r>
                      <a:endParaRPr lang="en-US" sz="2400" i="1" dirty="0" smtClean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X</a:t>
                      </a:r>
                      <a:endParaRPr lang="en-US" sz="24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0337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k-Adaptive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92D050"/>
                          </a:solidFill>
                          <a:sym typeface="Wingdings"/>
                        </a:rPr>
                        <a:t></a:t>
                      </a:r>
                      <a:endParaRPr lang="en-US" sz="2400" i="1" dirty="0" smtClean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rgbClr val="92D050"/>
                          </a:solidFill>
                          <a:sym typeface="Wingdings"/>
                        </a:rPr>
                        <a:t></a:t>
                      </a:r>
                      <a:endParaRPr lang="en-US" sz="2400" i="1" dirty="0" smtClean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  <a:tr h="87011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Regret Minimization in Bounded Memory Games</a:t>
            </a:r>
            <a:endParaRPr lang="en-US" dirty="0"/>
          </a:p>
        </p:txBody>
      </p:sp>
      <p:sp>
        <p:nvSpPr>
          <p:cNvPr id="6758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181600"/>
            <a:ext cx="8229600" cy="16764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Theorem 3: Unless RP = NP there is no efficient regret minimization algorithm for the general class of bounded memory games.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55137A1-01BC-4383-AEC1-E6CA6C9BD025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67615" name="TextBox 5"/>
          <p:cNvSpPr txBox="1">
            <a:spLocks noChangeArrowheads="1"/>
          </p:cNvSpPr>
          <p:nvPr/>
        </p:nvSpPr>
        <p:spPr bwMode="auto">
          <a:xfrm>
            <a:off x="2743200" y="22098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Book Antiqua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524000"/>
          <a:ext cx="7924800" cy="3471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057400"/>
                <a:gridCol w="1600200"/>
                <a:gridCol w="1800412"/>
                <a:gridCol w="1476188"/>
              </a:tblGrid>
              <a:tr h="5058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Actual Adversary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6317">
                <a:tc row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Hypothetical</a:t>
                      </a:r>
                      <a:r>
                        <a:rPr lang="en-US" sz="2800" baseline="0" dirty="0" smtClean="0"/>
                        <a:t> Adversary</a:t>
                      </a:r>
                      <a:endParaRPr lang="en-US" sz="28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Oblivious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k-Adaptive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Adaptive</a:t>
                      </a:r>
                      <a:endParaRPr lang="en-US" sz="2400" dirty="0"/>
                    </a:p>
                  </a:txBody>
                  <a:tcPr/>
                </a:tc>
              </a:tr>
              <a:tr h="80337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Oblivious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i="1" dirty="0" smtClean="0">
                          <a:solidFill>
                            <a:srgbClr val="FF0000"/>
                          </a:solidFill>
                        </a:rPr>
                        <a:t> Hard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X</a:t>
                      </a:r>
                      <a:endParaRPr lang="en-US" sz="24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0337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k-Adaptive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rgbClr val="FF0000"/>
                          </a:solidFill>
                        </a:rPr>
                        <a:t> Hard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rgbClr val="FF0000"/>
                          </a:solidFill>
                        </a:rPr>
                        <a:t>Hard</a:t>
                      </a:r>
                    </a:p>
                  </a:txBody>
                  <a:tcPr/>
                </a:tc>
              </a:tr>
              <a:tr h="87011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Theorem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dirty="0" smtClean="0"/>
              <a:t>Unless RP=NP there is no efficient Regret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Minimization algorithm for Bounded Memory Games even against an oblivious adversary.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r>
              <a:rPr lang="en-US" dirty="0" smtClean="0"/>
              <a:t>Reduction from MAX 3-SAT</a:t>
            </a:r>
          </a:p>
          <a:p>
            <a:pPr lvl="1"/>
            <a:r>
              <a:rPr lang="en-US" dirty="0" smtClean="0"/>
              <a:t>(7/8+</a:t>
            </a:r>
            <a:r>
              <a:rPr lang="el-GR" dirty="0" smtClean="0"/>
              <a:t>ε</a:t>
            </a:r>
            <a:r>
              <a:rPr lang="en-US" dirty="0" smtClean="0"/>
              <a:t>) [Hastad01]</a:t>
            </a:r>
          </a:p>
          <a:p>
            <a:pPr lvl="1"/>
            <a:r>
              <a:rPr lang="en-US" dirty="0" smtClean="0"/>
              <a:t>Similar to reduction in [EKM05] for MDP’s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6BDE8EA-1C09-4A84-B75D-5EB9C46AB2E8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Theorem 3: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en-US" baseline="-250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Defender Actions A: {0,1}x{0,1}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m = O(log n)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States: Two states for each variable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 = {s</a:t>
            </a:r>
            <a:r>
              <a:rPr lang="en-US" baseline="-25000" dirty="0" smtClean="0"/>
              <a:t>1</a:t>
            </a:r>
            <a:r>
              <a:rPr lang="en-US" dirty="0" smtClean="0"/>
              <a:t>,…,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/>
              <a:t>} 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 = {s’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s’</a:t>
            </a:r>
            <a:r>
              <a:rPr lang="en-US" baseline="-25000" dirty="0" err="1" smtClean="0"/>
              <a:t>n</a:t>
            </a:r>
            <a:r>
              <a:rPr lang="en-US" dirty="0" smtClean="0"/>
              <a:t>} 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Intuition: A fixed strategy corresponds to a variable assignment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AE90161-CBA4-4F5C-9921-1BF13BA86474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3: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adversary picks a clause uniformly at random for the next n rounds</a:t>
            </a:r>
          </a:p>
          <a:p>
            <a:endParaRPr lang="en-US" dirty="0" smtClean="0"/>
          </a:p>
          <a:p>
            <a:r>
              <a:rPr lang="en-US" dirty="0" smtClean="0"/>
              <a:t>Defender can earn reward 1 by satisfying this unknown clause in the next n rounds</a:t>
            </a:r>
          </a:p>
          <a:p>
            <a:endParaRPr lang="en-US" dirty="0" smtClean="0"/>
          </a:p>
          <a:p>
            <a:r>
              <a:rPr lang="en-US" dirty="0" smtClean="0"/>
              <a:t>The game will “remember” if a reward has already been given so that defender cannot earn a reward multiple times during n rounds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79CAD17-4A3A-4279-A5EC-A18EABF9F09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Theorem 3: State Transitions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FA828DF-7D74-4A3D-B459-7FCEC1D1B01B}" type="slidenum">
              <a:rPr lang="en-US"/>
              <a:pPr>
                <a:defRPr/>
              </a:pPr>
              <a:t>37</a:t>
            </a:fld>
            <a:endParaRPr lang="en-US"/>
          </a:p>
        </p:txBody>
      </p:sp>
      <p:pic>
        <p:nvPicPr>
          <p:cNvPr id="72706" name="Picture 3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828800"/>
            <a:ext cx="4648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685800" y="1367135"/>
            <a:ext cx="617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Adversary Actions </a:t>
            </a:r>
            <a:r>
              <a:rPr lang="en-US" sz="2400" dirty="0">
                <a:latin typeface="Book Antiqua" pitchFamily="18" charset="0"/>
              </a:rPr>
              <a:t>B: {0,1}x{0,1,2,3}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791200" y="2362200"/>
            <a:ext cx="1836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Book Antiqua" pitchFamily="18" charset="0"/>
              </a:rPr>
              <a:t>b = (b</a:t>
            </a:r>
            <a:r>
              <a:rPr lang="en-US" sz="2800" baseline="-25000">
                <a:latin typeface="Book Antiqua" pitchFamily="18" charset="0"/>
              </a:rPr>
              <a:t>1,</a:t>
            </a:r>
            <a:r>
              <a:rPr lang="en-US" sz="2800">
                <a:latin typeface="Book Antiqua" pitchFamily="18" charset="0"/>
              </a:rPr>
              <a:t>b</a:t>
            </a:r>
            <a:r>
              <a:rPr lang="en-US" sz="2800" baseline="-25000">
                <a:latin typeface="Book Antiqua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)</a:t>
            </a:r>
            <a:r>
              <a:rPr lang="en-US" sz="2800" baseline="-25000">
                <a:latin typeface="Book Antiqua" pitchFamily="18" charset="0"/>
              </a:rPr>
              <a:t>  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715000" y="3352800"/>
            <a:ext cx="1809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Book Antiqua" pitchFamily="18" charset="0"/>
              </a:rPr>
              <a:t>g(a,b) = b</a:t>
            </a:r>
            <a:r>
              <a:rPr lang="en-US" sz="2800" baseline="-25000">
                <a:latin typeface="Book Antiqua" pitchFamily="18" charset="0"/>
              </a:rPr>
              <a:t>1</a:t>
            </a:r>
            <a:endParaRPr lang="en-US" sz="2800">
              <a:latin typeface="Book Antiqua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85800" y="5715000"/>
          <a:ext cx="9067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75438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f(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a,b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) =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if a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= 1 or b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= a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 (reward already given)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else                          (no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reward given)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Left Brace 11"/>
          <p:cNvSpPr/>
          <p:nvPr/>
        </p:nvSpPr>
        <p:spPr>
          <a:xfrm>
            <a:off x="2057400" y="5638800"/>
            <a:ext cx="228600" cy="1066800"/>
          </a:xfrm>
          <a:prstGeom prst="leftBrace">
            <a:avLst/>
          </a:prstGeom>
          <a:noFill/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Theorem 3: Rewards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7BFE39F-E685-42BB-A3D9-2656CAFCBE80}" type="slidenum">
              <a:rPr lang="en-US"/>
              <a:pPr>
                <a:defRPr/>
              </a:pPr>
              <a:t>38</a:t>
            </a:fld>
            <a:endParaRPr lang="en-US"/>
          </a:p>
        </p:txBody>
      </p:sp>
      <p:pic>
        <p:nvPicPr>
          <p:cNvPr id="74754" name="Picture 3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371600"/>
            <a:ext cx="4648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86400" y="1371600"/>
            <a:ext cx="1836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Book Antiqua" pitchFamily="18" charset="0"/>
              </a:rPr>
              <a:t>b = (b</a:t>
            </a:r>
            <a:r>
              <a:rPr lang="en-US" sz="2800" baseline="-25000">
                <a:latin typeface="Book Antiqua" pitchFamily="18" charset="0"/>
              </a:rPr>
              <a:t>1,</a:t>
            </a:r>
            <a:r>
              <a:rPr lang="en-US" sz="2800">
                <a:latin typeface="Book Antiqua" pitchFamily="18" charset="0"/>
              </a:rPr>
              <a:t>b</a:t>
            </a:r>
            <a:r>
              <a:rPr lang="en-US" sz="2800" baseline="-25000">
                <a:latin typeface="Book Antiqua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)</a:t>
            </a:r>
            <a:r>
              <a:rPr lang="en-US" sz="2800" baseline="-25000">
                <a:latin typeface="Book Antiqua" pitchFamily="18" charset="0"/>
              </a:rPr>
              <a:t>  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62600" y="2133600"/>
            <a:ext cx="3200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No reward whenever B plays b</a:t>
            </a:r>
            <a:r>
              <a:rPr lang="en-US" sz="2800" baseline="-25000">
                <a:latin typeface="Book Antiqua" pitchFamily="18" charset="0"/>
              </a:rPr>
              <a:t>2</a:t>
            </a:r>
            <a:r>
              <a:rPr lang="en-US" sz="2800">
                <a:latin typeface="Book Antiqua" pitchFamily="18" charset="0"/>
              </a:rPr>
              <a:t> = 2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" y="5257800"/>
          <a:ext cx="9067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7467600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r(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a,b,s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) =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     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s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sym typeface="Mathematica1"/>
                        </a:rPr>
                        <a:t>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and a = b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  -5    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if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sym typeface="Mathematica1"/>
                        </a:rPr>
                        <a:t>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and f(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a,b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) = S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and 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sym typeface="Mathematica1"/>
                        </a:rPr>
                        <a:t>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   0   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otherwise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Left Brace 9"/>
          <p:cNvSpPr/>
          <p:nvPr/>
        </p:nvSpPr>
        <p:spPr>
          <a:xfrm>
            <a:off x="1676400" y="5257800"/>
            <a:ext cx="228600" cy="1371600"/>
          </a:xfrm>
          <a:prstGeom prst="leftBrace">
            <a:avLst/>
          </a:prstGeom>
          <a:noFill/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562600" y="3733800"/>
            <a:ext cx="320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No reward whenever s </a:t>
            </a:r>
            <a:r>
              <a:rPr lang="en-US" sz="2800">
                <a:latin typeface="Book Antiqua" pitchFamily="18" charset="0"/>
                <a:sym typeface="Mathematica1"/>
              </a:rPr>
              <a:t> </a:t>
            </a:r>
            <a:r>
              <a:rPr lang="en-US" sz="2800">
                <a:latin typeface="Book Antiqua" pitchFamily="18" charset="0"/>
              </a:rPr>
              <a:t>S</a:t>
            </a:r>
            <a:r>
              <a:rPr lang="en-US" sz="2800" baseline="-25000">
                <a:latin typeface="Book Antiqua" pitchFamily="18" charset="0"/>
              </a:rPr>
              <a:t>1</a:t>
            </a:r>
            <a:r>
              <a:rPr lang="en-US" sz="2800"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 animBg="1"/>
      <p:bldP spid="1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Theorem 3: Oblivious Adversary</a:t>
            </a:r>
            <a:endParaRPr lang="en-US" dirty="0"/>
          </a:p>
        </p:txBody>
      </p:sp>
      <p:sp>
        <p:nvSpPr>
          <p:cNvPr id="76802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50875" indent="-514350">
              <a:buFont typeface="Wingdings 2" pitchFamily="18" charset="2"/>
              <a:buNone/>
            </a:pPr>
            <a:r>
              <a:rPr lang="en-US" smtClean="0"/>
              <a:t>(d</a:t>
            </a:r>
            <a:r>
              <a:rPr lang="en-US" baseline="-25000" smtClean="0"/>
              <a:t>1</a:t>
            </a:r>
            <a:r>
              <a:rPr lang="en-US" smtClean="0"/>
              <a:t>,…,d</a:t>
            </a:r>
            <a:r>
              <a:rPr lang="en-US" baseline="-25000" smtClean="0"/>
              <a:t>n</a:t>
            </a:r>
            <a:r>
              <a:rPr lang="en-US" smtClean="0"/>
              <a:t>) - binary De Buijn sequence  of order n</a:t>
            </a:r>
          </a:p>
          <a:p>
            <a:pPr marL="650875" indent="-514350">
              <a:buFont typeface="Wingdings 2" pitchFamily="18" charset="2"/>
              <a:buNone/>
            </a:pPr>
            <a:endParaRPr lang="en-US" smtClean="0"/>
          </a:p>
          <a:p>
            <a:pPr marL="650875" indent="-514350">
              <a:buFont typeface="Lucida Sans" pitchFamily="34" charset="0"/>
              <a:buAutoNum type="arabicPeriod"/>
            </a:pPr>
            <a:r>
              <a:rPr lang="en-US" smtClean="0"/>
              <a:t>Pick a clause C uniformly at random</a:t>
            </a:r>
          </a:p>
          <a:p>
            <a:pPr marL="650875" indent="-514350">
              <a:buFont typeface="Lucida Sans" pitchFamily="34" charset="0"/>
              <a:buAutoNum type="arabicPeriod"/>
            </a:pPr>
            <a:r>
              <a:rPr lang="en-US" smtClean="0"/>
              <a:t>For i = 1,…,n</a:t>
            </a:r>
          </a:p>
          <a:p>
            <a:pPr marL="971550" lvl="1" indent="-514350"/>
            <a:r>
              <a:rPr lang="en-US" smtClean="0"/>
              <a:t> Play b = (d</a:t>
            </a:r>
            <a:r>
              <a:rPr lang="en-US" baseline="-25000" smtClean="0"/>
              <a:t>i</a:t>
            </a:r>
            <a:r>
              <a:rPr lang="en-US" smtClean="0"/>
              <a:t>,b</a:t>
            </a:r>
            <a:r>
              <a:rPr lang="en-US" baseline="-25000" smtClean="0"/>
              <a:t>2</a:t>
            </a:r>
            <a:r>
              <a:rPr lang="en-US" smtClean="0"/>
              <a:t>)</a:t>
            </a:r>
          </a:p>
          <a:p>
            <a:pPr marL="1455738" lvl="3" indent="-514350">
              <a:buFont typeface="Lucida Sans" pitchFamily="34" charset="0"/>
              <a:buAutoNum type="arabicPeriod"/>
            </a:pPr>
            <a:endParaRPr lang="en-US" smtClean="0"/>
          </a:p>
          <a:p>
            <a:pPr marL="1455738" lvl="3" indent="-514350">
              <a:buFont typeface="Lucida Sans" pitchFamily="34" charset="0"/>
              <a:buAutoNum type="arabicPeriod"/>
            </a:pPr>
            <a:endParaRPr lang="en-US" smtClean="0"/>
          </a:p>
          <a:p>
            <a:pPr marL="650875" indent="-514350">
              <a:buFont typeface="Lucida Sans" pitchFamily="34" charset="0"/>
              <a:buAutoNum type="arabicPeriod"/>
            </a:pPr>
            <a:endParaRPr lang="en-US" smtClean="0"/>
          </a:p>
          <a:p>
            <a:pPr marL="650875" indent="-514350">
              <a:buFont typeface="Lucida Sans" pitchFamily="34" charset="0"/>
              <a:buAutoNum type="arabicPeriod"/>
            </a:pPr>
            <a:r>
              <a:rPr lang="en-US" smtClean="0"/>
              <a:t>Repeat	Step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D60E9A0-123E-46CE-96C2-063A0F341626}" type="slidenum">
              <a:rPr lang="en-US"/>
              <a:pPr>
                <a:defRPr/>
              </a:pPr>
              <a:t>39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114800" y="3505200"/>
          <a:ext cx="4343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462915"/>
                <a:gridCol w="2280285"/>
              </a:tblGrid>
              <a:tr h="370840">
                <a:tc rowSpan="4">
                  <a:txBody>
                    <a:bodyPr/>
                    <a:lstStyle/>
                    <a:p>
                      <a:pPr algn="l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=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If x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sym typeface="Mathematica1"/>
                        </a:rPr>
                        <a:t>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C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If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sym typeface="Mathematica1"/>
                        </a:rPr>
                        <a:t>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sym typeface="Mathematica1"/>
                        </a:rPr>
                        <a:t>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If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= 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Otherwise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>
            <a:off x="5257800" y="3429000"/>
            <a:ext cx="381000" cy="1981200"/>
          </a:xfrm>
          <a:prstGeom prst="leftBrace">
            <a:avLst>
              <a:gd name="adj1" fmla="val 8333"/>
              <a:gd name="adj2" fmla="val 50766"/>
            </a:avLst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b="1" dirty="0" smtClean="0"/>
              <a:t>Motivation</a:t>
            </a:r>
          </a:p>
          <a:p>
            <a:r>
              <a:rPr lang="en-US" dirty="0" smtClean="0"/>
              <a:t>Bounded Memory Game Model</a:t>
            </a:r>
          </a:p>
          <a:p>
            <a:r>
              <a:rPr lang="en-US" dirty="0" smtClean="0"/>
              <a:t>Defining Regret</a:t>
            </a:r>
          </a:p>
          <a:p>
            <a:r>
              <a:rPr lang="en-US" dirty="0" smtClean="0"/>
              <a:t>Regret Minimization in Bounded Memory Games</a:t>
            </a:r>
          </a:p>
          <a:p>
            <a:pPr lvl="1"/>
            <a:r>
              <a:rPr lang="en-US" dirty="0" smtClean="0"/>
              <a:t>Feasibility</a:t>
            </a:r>
          </a:p>
          <a:p>
            <a:pPr lvl="1"/>
            <a:r>
              <a:rPr lang="en-US" dirty="0" smtClean="0"/>
              <a:t>Complexity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79CAD17-4A3A-4279-A5EC-A18EABF9F0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816475"/>
            <a:ext cx="8229600" cy="2041525"/>
          </a:xfrm>
        </p:spPr>
        <p:txBody>
          <a:bodyPr/>
          <a:lstStyle/>
          <a:p>
            <a:pPr lvl="1"/>
            <a:r>
              <a:rPr lang="en-US" dirty="0" smtClean="0"/>
              <a:t>Defender can never be rewarded from s </a:t>
            </a:r>
            <a:r>
              <a:rPr lang="en-US" dirty="0" smtClean="0">
                <a:sym typeface="Mathematica1"/>
              </a:rPr>
              <a:t>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Get Reward =&gt; Transition to s </a:t>
            </a:r>
            <a:r>
              <a:rPr lang="en-US" dirty="0" smtClean="0">
                <a:sym typeface="Mathematica1"/>
              </a:rPr>
              <a:t>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Defender is punished for leaving S</a:t>
            </a:r>
            <a:r>
              <a:rPr lang="en-US" baseline="-25000" dirty="0" smtClean="0"/>
              <a:t>1</a:t>
            </a:r>
          </a:p>
          <a:p>
            <a:pPr lvl="2"/>
            <a:r>
              <a:rPr lang="en-US" dirty="0" smtClean="0"/>
              <a:t>Unless adversary plays b</a:t>
            </a:r>
            <a:r>
              <a:rPr lang="en-US" baseline="-25000" dirty="0" smtClean="0"/>
              <a:t>2 </a:t>
            </a:r>
            <a:r>
              <a:rPr lang="en-US" dirty="0" smtClean="0"/>
              <a:t>= 3 (</a:t>
            </a:r>
            <a:r>
              <a:rPr lang="en-US" dirty="0" err="1" smtClean="0"/>
              <a:t>i.e</a:t>
            </a:r>
            <a:r>
              <a:rPr lang="en-US" dirty="0" smtClean="0"/>
              <a:t> when </a:t>
            </a:r>
            <a:r>
              <a:rPr lang="en-US" dirty="0" err="1" smtClean="0"/>
              <a:t>i</a:t>
            </a:r>
            <a:r>
              <a:rPr lang="en-US" dirty="0" smtClean="0"/>
              <a:t> = n)</a:t>
            </a:r>
            <a:endParaRPr lang="en-US" baseline="-250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94D351B-BDE7-4D2B-A8E7-A84B3C95B563}" type="slidenum">
              <a:rPr lang="en-US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676400"/>
          <a:ext cx="9067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75438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f(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a,b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) =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if a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= 1 or b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= a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else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>
            <a:off x="1752600" y="1600200"/>
            <a:ext cx="228600" cy="1066800"/>
          </a:xfrm>
          <a:prstGeom prst="leftBrace">
            <a:avLst/>
          </a:prstGeom>
          <a:noFill/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3124200"/>
          <a:ext cx="9067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7467600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r(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a,b,s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)=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     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s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sym typeface="Mathematica1"/>
                        </a:rPr>
                        <a:t>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and a = b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-5    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if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sym typeface="Mathematica1"/>
                        </a:rPr>
                        <a:t>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and f(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a,b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) = S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and b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sym typeface="Mathematica1"/>
                        </a:rPr>
                        <a:t>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 0   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otherwise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Left Brace 7"/>
          <p:cNvSpPr/>
          <p:nvPr/>
        </p:nvSpPr>
        <p:spPr>
          <a:xfrm>
            <a:off x="1828800" y="3124200"/>
            <a:ext cx="228600" cy="1371600"/>
          </a:xfrm>
          <a:prstGeom prst="leftBrace">
            <a:avLst/>
          </a:prstGeom>
          <a:noFill/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Theorem 3: Analysis</a:t>
            </a:r>
            <a:endParaRPr lang="en-US" dirty="0"/>
          </a:p>
        </p:txBody>
      </p:sp>
      <p:sp>
        <p:nvSpPr>
          <p:cNvPr id="7987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229600" cy="5562600"/>
          </a:xfrm>
        </p:spPr>
        <p:txBody>
          <a:bodyPr/>
          <a:lstStyle/>
          <a:p>
            <a:r>
              <a:rPr lang="en-US" smtClean="0"/>
              <a:t>φ  - assignment satisfying </a:t>
            </a:r>
            <a:r>
              <a:rPr lang="el-GR" smtClean="0"/>
              <a:t>ρ</a:t>
            </a:r>
            <a:r>
              <a:rPr lang="en-US" smtClean="0"/>
              <a:t> fraction of clauses</a:t>
            </a:r>
          </a:p>
          <a:p>
            <a:pPr lvl="1"/>
            <a:r>
              <a:rPr lang="en-US" smtClean="0"/>
              <a:t>f</a:t>
            </a:r>
            <a:r>
              <a:rPr lang="el-GR" baseline="-25000" smtClean="0"/>
              <a:t>φ</a:t>
            </a:r>
            <a:r>
              <a:rPr lang="en-US" smtClean="0"/>
              <a:t>  – average score </a:t>
            </a:r>
            <a:r>
              <a:rPr lang="el-GR" smtClean="0"/>
              <a:t>ρ</a:t>
            </a:r>
            <a:r>
              <a:rPr lang="en-US" smtClean="0"/>
              <a:t>/n  </a:t>
            </a:r>
          </a:p>
          <a:p>
            <a:pPr lvl="1"/>
            <a:endParaRPr lang="en-US" smtClean="0"/>
          </a:p>
          <a:p>
            <a:r>
              <a:rPr lang="en-US" smtClean="0"/>
              <a:t>Claim: No strategy (fixed or adaptive) can obtain an average expected score better than </a:t>
            </a:r>
            <a:r>
              <a:rPr lang="el-GR" smtClean="0"/>
              <a:t>ρ</a:t>
            </a:r>
            <a:r>
              <a:rPr lang="en-US" smtClean="0"/>
              <a:t>*/n</a:t>
            </a:r>
          </a:p>
          <a:p>
            <a:pPr lvl="1"/>
            <a:endParaRPr lang="en-US" smtClean="0"/>
          </a:p>
          <a:p>
            <a:r>
              <a:rPr lang="en-US" smtClean="0"/>
              <a:t>Regret Minimization Algorithm</a:t>
            </a:r>
          </a:p>
          <a:p>
            <a:pPr lvl="1"/>
            <a:r>
              <a:rPr lang="en-US" smtClean="0"/>
              <a:t>Run until expected average regret &lt; </a:t>
            </a:r>
            <a:r>
              <a:rPr lang="el-GR" smtClean="0"/>
              <a:t>ε</a:t>
            </a:r>
            <a:r>
              <a:rPr lang="en-US" smtClean="0"/>
              <a:t>/n</a:t>
            </a:r>
          </a:p>
          <a:p>
            <a:pPr lvl="1"/>
            <a:r>
              <a:rPr lang="en-US" smtClean="0"/>
              <a:t>Expected average score &gt; (</a:t>
            </a:r>
            <a:r>
              <a:rPr lang="el-GR" smtClean="0"/>
              <a:t>ρ</a:t>
            </a:r>
            <a:r>
              <a:rPr lang="en-US" smtClean="0"/>
              <a:t>*-</a:t>
            </a:r>
            <a:r>
              <a:rPr lang="el-GR" smtClean="0"/>
              <a:t> ε </a:t>
            </a:r>
            <a:r>
              <a:rPr lang="en-US" smtClean="0"/>
              <a:t>)/n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1CD2C26-6FD9-48DD-B1A5-88E2A2B6636F}" type="slidenum">
              <a:rPr lang="en-US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hard is Regret Minimization against an oblivious adversary when A = {0,1} and m = O(log n)?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r>
              <a:rPr lang="en-US" dirty="0" smtClean="0"/>
              <a:t>How hard is Regret Minimization against a oblivious adversary in the </a:t>
            </a:r>
            <a:r>
              <a:rPr lang="en-US" i="1" dirty="0" smtClean="0"/>
              <a:t>complete</a:t>
            </a:r>
            <a:r>
              <a:rPr lang="en-US" dirty="0" smtClean="0"/>
              <a:t> </a:t>
            </a:r>
            <a:r>
              <a:rPr lang="en-US" i="1" dirty="0" smtClean="0"/>
              <a:t>information</a:t>
            </a:r>
            <a:r>
              <a:rPr lang="en-US" dirty="0" smtClean="0"/>
              <a:t> model?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B7BA7D5-31B7-4924-A0BA-DA1DA2B83810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704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C4E40A9-A513-4FFC-97E1-7DDB07353AD3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Regret Minimization in Bounded Memory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We can reduce our Bounded Memory Game to a  Repeated Game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One Round Repeated =&gt; m*k*t rounds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Actions of Player A: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                      {f: f is a fixed strategy}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Action f  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“use the fixed strategy f for the next m*k*t rounds”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            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0AE1FCD-E72D-4C29-AAC6-19E91FEBF5A8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Regret Minimization in Bounded Memory Games</a:t>
            </a:r>
            <a:endParaRPr lang="en-US" dirty="0"/>
          </a:p>
        </p:txBody>
      </p:sp>
      <p:sp>
        <p:nvSpPr>
          <p:cNvPr id="6656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The reward player A sees in the Repeated Game for playing f, is the actual reward earned by using the fixed strategy in the Bounded Memory Game for m*k rounds.  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               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E7B7E89-0B38-4F7F-9255-FB7FEA66A391}" type="slidenum">
              <a:rPr lang="en-US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Regret Minimization in Bounded Memory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 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Actual reward observed when we played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Forwarded to Repeated Game</a:t>
            </a:r>
            <a:endParaRPr lang="en-US" baseline="-25000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Imperfect Information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Only observe reward for action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/>
              <a:t>R</a:t>
            </a:r>
            <a:r>
              <a:rPr lang="en-US" baseline="-25000" dirty="0" err="1" smtClean="0"/>
              <a:t>j</a:t>
            </a:r>
            <a:r>
              <a:rPr lang="en-US" dirty="0" smtClean="0"/>
              <a:t> – (hidden) reward we would have observed playing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in this stage           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E93DA94-FF62-4653-864D-D81C48954870}" type="slidenum">
              <a:rPr lang="en-US"/>
              <a:pPr>
                <a:defRPr/>
              </a:pPr>
              <a:t>46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676400"/>
          <a:ext cx="6477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784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</a:t>
                      </a:r>
                      <a:r>
                        <a:rPr lang="en-US" baseline="-25000" dirty="0" err="1" smtClean="0"/>
                        <a:t>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</a:t>
                      </a:r>
                      <a:r>
                        <a:rPr lang="en-US" baseline="-25000" dirty="0" err="1" smtClean="0"/>
                        <a:t>N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</a:t>
                      </a:r>
                      <a:r>
                        <a:rPr lang="en-US" baseline="-25000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Modeling Loss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81000" y="1981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685800"/>
                <a:gridCol w="609600"/>
                <a:gridCol w="7620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r>
                        <a:rPr lang="en-US" baseline="-25000" dirty="0" smtClean="0"/>
                        <a:t>i-1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Stage</a:t>
                      </a:r>
                      <a:r>
                        <a:rPr lang="en-US" baseline="-25000" dirty="0" err="1" smtClean="0"/>
                        <a:t>i</a:t>
                      </a:r>
                      <a:r>
                        <a:rPr lang="en-US" dirty="0" smtClean="0"/>
                        <a:t> (m*k rounds)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View 1:</a:t>
                      </a:r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0</a:t>
                      </a:r>
                      <a:endParaRPr lang="en-US" dirty="0" smtClean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View 2: </a:t>
                      </a:r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-1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0</a:t>
                      </a:r>
                      <a:endParaRPr lang="en-US" dirty="0" smtClean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O’</a:t>
                      </a:r>
                      <a:r>
                        <a:rPr lang="en-US" baseline="-25000" dirty="0" err="1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View 3:</a:t>
                      </a:r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-1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0</a:t>
                      </a:r>
                      <a:endParaRPr lang="en-US" dirty="0" smtClean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O’</a:t>
                      </a:r>
                      <a:r>
                        <a:rPr lang="en-US" baseline="-25000" dirty="0" err="1" smtClean="0"/>
                        <a:t>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D18E04B-156A-4DC3-8645-3C27DDCD3283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3886200"/>
            <a:ext cx="8915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>
                <a:latin typeface="Book Antiqua" pitchFamily="18" charset="0"/>
              </a:rPr>
              <a:t>View 1 – Actual game play </a:t>
            </a:r>
          </a:p>
          <a:p>
            <a:pPr>
              <a:buFont typeface="Arial" charset="0"/>
              <a:buChar char="•"/>
            </a:pPr>
            <a:endParaRPr lang="en-US" sz="240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>
                <a:latin typeface="Book Antiqua" pitchFamily="18" charset="0"/>
              </a:rPr>
              <a:t>View 2 – Substitute in strategy f beginning in stage</a:t>
            </a:r>
            <a:r>
              <a:rPr lang="en-US" sz="2400" baseline="-25000">
                <a:latin typeface="Book Antiqua" pitchFamily="18" charset="0"/>
              </a:rPr>
              <a:t>i</a:t>
            </a:r>
          </a:p>
          <a:p>
            <a:pPr>
              <a:buFont typeface="Arial" charset="0"/>
              <a:buChar char="•"/>
            </a:pPr>
            <a:endParaRPr lang="en-US" sz="240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>
                <a:latin typeface="Book Antiqua" pitchFamily="18" charset="0"/>
              </a:rPr>
              <a:t>View 3 – Substitute in strategy f from beginning</a:t>
            </a:r>
          </a:p>
          <a:p>
            <a:pPr lvl="1">
              <a:buFont typeface="Arial" charset="0"/>
              <a:buChar char="•"/>
            </a:pPr>
            <a:r>
              <a:rPr lang="en-US" sz="2400">
                <a:latin typeface="Book Antiqua" pitchFamily="18" charset="0"/>
              </a:rPr>
              <a:t> Previous Outcomes O’</a:t>
            </a:r>
            <a:r>
              <a:rPr lang="en-US" sz="2400" baseline="-25000">
                <a:latin typeface="Book Antiqua" pitchFamily="18" charset="0"/>
              </a:rPr>
              <a:t>-1</a:t>
            </a:r>
            <a:r>
              <a:rPr lang="en-US" sz="2400">
                <a:latin typeface="Book Antiqua" pitchFamily="18" charset="0"/>
              </a:rPr>
              <a:t>,O’</a:t>
            </a:r>
            <a:r>
              <a:rPr lang="en-US" sz="2400" baseline="-25000">
                <a:latin typeface="Book Antiqua" pitchFamily="18" charset="0"/>
              </a:rPr>
              <a:t>0</a:t>
            </a:r>
            <a:r>
              <a:rPr lang="en-US" sz="2400">
                <a:latin typeface="Book Antiqua" pitchFamily="18" charset="0"/>
              </a:rPr>
              <a:t> may be different!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Modeling Loss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81000" y="1981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685800"/>
                <a:gridCol w="609600"/>
                <a:gridCol w="7620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r>
                        <a:rPr lang="en-US" baseline="-25000" dirty="0" smtClean="0"/>
                        <a:t>i-1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Stage</a:t>
                      </a:r>
                      <a:r>
                        <a:rPr lang="en-US" baseline="-25000" dirty="0" err="1" smtClean="0"/>
                        <a:t>i</a:t>
                      </a:r>
                      <a:r>
                        <a:rPr lang="en-US" dirty="0" smtClean="0"/>
                        <a:t> (m*k*t rounds)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View 1:</a:t>
                      </a:r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0</a:t>
                      </a:r>
                      <a:endParaRPr lang="en-US" dirty="0" smtClean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View 2: </a:t>
                      </a:r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-1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0</a:t>
                      </a:r>
                      <a:endParaRPr lang="en-US" dirty="0" smtClean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O’</a:t>
                      </a:r>
                      <a:r>
                        <a:rPr lang="en-US" baseline="-25000" dirty="0" err="1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View 3:</a:t>
                      </a:r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-1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0</a:t>
                      </a:r>
                      <a:endParaRPr lang="en-US" dirty="0" smtClean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O’</a:t>
                      </a:r>
                      <a:r>
                        <a:rPr lang="en-US" baseline="-25000" dirty="0" err="1" smtClean="0"/>
                        <a:t>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A996CEC-E577-4827-A540-EE53F096C08F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3886200"/>
            <a:ext cx="8305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Book Antiqua" pitchFamily="18" charset="0"/>
              </a:rPr>
              <a:t>How do we know O’</a:t>
            </a:r>
            <a:r>
              <a:rPr lang="en-US" sz="2400" baseline="-25000">
                <a:latin typeface="Book Antiqua" pitchFamily="18" charset="0"/>
              </a:rPr>
              <a:t>1</a:t>
            </a:r>
            <a:r>
              <a:rPr lang="en-US" sz="2400">
                <a:latin typeface="Book Antiqua" pitchFamily="18" charset="0"/>
              </a:rPr>
              <a:t> from view 2 and O’</a:t>
            </a:r>
            <a:r>
              <a:rPr lang="en-US" sz="2400" baseline="-25000">
                <a:latin typeface="Book Antiqua" pitchFamily="18" charset="0"/>
              </a:rPr>
              <a:t>1</a:t>
            </a:r>
            <a:r>
              <a:rPr lang="en-US" sz="2400">
                <a:latin typeface="Book Antiqua" pitchFamily="18" charset="0"/>
              </a:rPr>
              <a:t> from view 3  must be equal?</a:t>
            </a:r>
          </a:p>
          <a:p>
            <a:pPr>
              <a:buFont typeface="Arial" charset="0"/>
              <a:buChar char="•"/>
            </a:pPr>
            <a:endParaRPr lang="en-US" sz="240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>
                <a:latin typeface="Book Antiqua" pitchFamily="18" charset="0"/>
              </a:rPr>
              <a:t>We assume that the adversary is k-Adaptive!</a:t>
            </a:r>
          </a:p>
          <a:p>
            <a:pPr>
              <a:buFont typeface="Arial" charset="0"/>
              <a:buChar char="•"/>
            </a:pPr>
            <a:endParaRPr lang="en-US" sz="2400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>
                <a:latin typeface="Book Antiqua" pitchFamily="18" charset="0"/>
              </a:rPr>
              <a:t>After m rounds in Stage</a:t>
            </a:r>
            <a:r>
              <a:rPr lang="en-US" sz="2400" baseline="-25000">
                <a:latin typeface="Book Antiqua" pitchFamily="18" charset="0"/>
              </a:rPr>
              <a:t>i</a:t>
            </a:r>
            <a:r>
              <a:rPr lang="en-US" sz="2400">
                <a:latin typeface="Book Antiqua" pitchFamily="18" charset="0"/>
              </a:rPr>
              <a:t> View 1 and View 2 must converge to the same state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Modeling Loss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81000" y="1981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685800"/>
                <a:gridCol w="609600"/>
                <a:gridCol w="7620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r>
                        <a:rPr lang="en-US" baseline="-25000" dirty="0" smtClean="0"/>
                        <a:t>i-1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Stage</a:t>
                      </a:r>
                      <a:r>
                        <a:rPr lang="en-US" baseline="-25000" dirty="0" err="1" smtClean="0"/>
                        <a:t>i</a:t>
                      </a:r>
                      <a:r>
                        <a:rPr lang="en-US" dirty="0" smtClean="0"/>
                        <a:t> (m*k*t rounds)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View 1:</a:t>
                      </a:r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0</a:t>
                      </a:r>
                      <a:endParaRPr lang="en-US" dirty="0" smtClean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View 2: </a:t>
                      </a:r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-1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0</a:t>
                      </a:r>
                      <a:endParaRPr lang="en-US" dirty="0" smtClean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O’</a:t>
                      </a:r>
                      <a:r>
                        <a:rPr lang="en-US" baseline="-25000" dirty="0" err="1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View 3:</a:t>
                      </a:r>
                      <a:endParaRPr lang="en-U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-1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0</a:t>
                      </a:r>
                      <a:endParaRPr lang="en-US" dirty="0" smtClean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O’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O’</a:t>
                      </a:r>
                      <a:r>
                        <a:rPr lang="en-US" baseline="-25000" dirty="0" err="1" smtClean="0"/>
                        <a:t>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3748800-A88E-4FE0-B144-19C31A986EB3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3733800"/>
            <a:ext cx="79248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>
                <a:latin typeface="Book Antiqua" pitchFamily="18" charset="0"/>
              </a:rPr>
              <a:t>Let r</a:t>
            </a:r>
            <a:r>
              <a:rPr lang="en-US" sz="2400" baseline="-25000">
                <a:latin typeface="Book Antiqua" pitchFamily="18" charset="0"/>
              </a:rPr>
              <a:t>j,2</a:t>
            </a:r>
            <a:r>
              <a:rPr lang="en-US" sz="2400">
                <a:latin typeface="Book Antiqua" pitchFamily="18" charset="0"/>
              </a:rPr>
              <a:t> denote the reward seen during round j in view 2</a:t>
            </a:r>
          </a:p>
          <a:p>
            <a:pPr algn="ctr"/>
            <a:endParaRPr lang="en-US" sz="2400">
              <a:latin typeface="Book Antiqua" pitchFamily="18" charset="0"/>
              <a:sym typeface="Mathematica1"/>
            </a:endParaRPr>
          </a:p>
          <a:p>
            <a:pPr>
              <a:buFont typeface="Arial" charset="0"/>
              <a:buChar char="•"/>
            </a:pPr>
            <a:r>
              <a:rPr lang="en-US" sz="2400">
                <a:latin typeface="Book Antiqua" pitchFamily="18" charset="0"/>
                <a:sym typeface="Mathematica1"/>
              </a:rPr>
              <a:t>Average Modeling Loss: </a:t>
            </a:r>
          </a:p>
          <a:p>
            <a:pPr>
              <a:buFont typeface="Arial" charset="0"/>
              <a:buChar char="•"/>
            </a:pPr>
            <a:endParaRPr lang="en-US" sz="2400">
              <a:latin typeface="Book Antiqua" pitchFamily="18" charset="0"/>
              <a:sym typeface="Mathematica1"/>
            </a:endParaRPr>
          </a:p>
          <a:p>
            <a:pPr>
              <a:buFont typeface="Arial" charset="0"/>
              <a:buChar char="•"/>
            </a:pPr>
            <a:endParaRPr lang="en-US" sz="2400">
              <a:latin typeface="Book Antiqua" pitchFamily="18" charset="0"/>
              <a:sym typeface="Mathematica1"/>
            </a:endParaRPr>
          </a:p>
          <a:p>
            <a:pPr>
              <a:buFont typeface="Arial" charset="0"/>
              <a:buChar char="•"/>
            </a:pPr>
            <a:endParaRPr lang="en-US" sz="2400">
              <a:latin typeface="Book Antiqua" pitchFamily="18" charset="0"/>
              <a:sym typeface="Mathematica1"/>
            </a:endParaRPr>
          </a:p>
          <a:p>
            <a:pPr>
              <a:buFont typeface="Arial" charset="0"/>
              <a:buChar char="•"/>
            </a:pPr>
            <a:endParaRPr lang="en-US" sz="2400">
              <a:latin typeface="Book Antiqua" pitchFamily="18" charset="0"/>
              <a:sym typeface="Mathematica1"/>
            </a:endParaRPr>
          </a:p>
          <a:p>
            <a:pPr algn="ctr"/>
            <a:endParaRPr lang="en-US" sz="2400">
              <a:latin typeface="Book Antiqua" pitchFamily="18" charset="0"/>
            </a:endParaRPr>
          </a:p>
          <a:p>
            <a:endParaRPr lang="en-US" sz="2400">
              <a:latin typeface="Book Antiqua" pitchFamily="18" charset="0"/>
              <a:sym typeface="Mathematica1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66800" y="5181600"/>
          <a:ext cx="7010400" cy="1143000"/>
        </p:xfrm>
        <a:graphic>
          <a:graphicData uri="http://schemas.openxmlformats.org/presentationml/2006/ole">
            <p:oleObj spid="_x0000_s1026" name="Equation" r:id="rId3" imgW="2844720" imgH="4950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Elements of Game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Two Players: </a:t>
            </a:r>
          </a:p>
          <a:p>
            <a:pPr lvl="1"/>
            <a:r>
              <a:rPr lang="en-US" sz="2000" dirty="0" smtClean="0"/>
              <a:t>Adversary (Employee) and Defender (Organization)</a:t>
            </a:r>
          </a:p>
          <a:p>
            <a:r>
              <a:rPr lang="en-US" sz="2400" dirty="0" smtClean="0"/>
              <a:t>Actions:</a:t>
            </a:r>
          </a:p>
          <a:p>
            <a:pPr lvl="1"/>
            <a:r>
              <a:rPr lang="en-US" sz="2000" dirty="0" smtClean="0"/>
              <a:t>Adversary Actions: </a:t>
            </a:r>
            <a:r>
              <a:rPr lang="en-US" sz="1800" dirty="0" smtClean="0"/>
              <a:t>{Violate, Behave}</a:t>
            </a:r>
          </a:p>
          <a:p>
            <a:pPr lvl="1"/>
            <a:r>
              <a:rPr lang="en-US" sz="2000" dirty="0" smtClean="0"/>
              <a:t>Defender Actions: </a:t>
            </a:r>
            <a:r>
              <a:rPr lang="en-US" sz="1800" dirty="0" smtClean="0"/>
              <a:t>{Investigate, Ignore}</a:t>
            </a:r>
          </a:p>
          <a:p>
            <a:r>
              <a:rPr lang="en-US" sz="2400" dirty="0" smtClean="0"/>
              <a:t>Repeated Interactions</a:t>
            </a:r>
          </a:p>
          <a:p>
            <a:pPr lvl="1"/>
            <a:r>
              <a:rPr lang="en-US" sz="2000" dirty="0" smtClean="0"/>
              <a:t>Each interaction has an </a:t>
            </a:r>
            <a:r>
              <a:rPr lang="en-US" sz="2000" i="1" dirty="0" smtClean="0"/>
              <a:t>outcome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i="1" dirty="0" smtClean="0"/>
              <a:t>History</a:t>
            </a:r>
            <a:r>
              <a:rPr lang="en-US" sz="2000" dirty="0" smtClean="0"/>
              <a:t> of game play is a sequence of outcomes</a:t>
            </a:r>
            <a:endParaRPr lang="en-US" sz="2400" dirty="0" smtClean="0"/>
          </a:p>
          <a:p>
            <a:r>
              <a:rPr lang="en-US" dirty="0" smtClean="0"/>
              <a:t>Imperfect Information:</a:t>
            </a:r>
          </a:p>
          <a:p>
            <a:pPr lvl="1"/>
            <a:r>
              <a:rPr lang="en-US" sz="2000" dirty="0" smtClean="0"/>
              <a:t>The organization doesn’t always observe the actions of the employee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8FB754B-CDDB-43DF-B869-87A3AAE057B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6019800"/>
            <a:ext cx="6686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Could be formalized as a repeated game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Average Regret</a:t>
            </a:r>
            <a:endParaRPr lang="en-US" dirty="0"/>
          </a:p>
        </p:txBody>
      </p:sp>
      <p:sp>
        <p:nvSpPr>
          <p:cNvPr id="205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T’ = T/(</a:t>
            </a:r>
            <a:r>
              <a:rPr lang="en-US" dirty="0" err="1" smtClean="0"/>
              <a:t>kt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Pick t such that </a:t>
            </a:r>
            <a:r>
              <a:rPr lang="en-US" dirty="0" err="1" smtClean="0"/>
              <a:t>kt</a:t>
            </a:r>
            <a:r>
              <a:rPr lang="en-US" dirty="0" smtClean="0"/>
              <a:t> = T</a:t>
            </a:r>
            <a:r>
              <a:rPr lang="en-US" baseline="30000" dirty="0" smtClean="0"/>
              <a:t>1/4 </a:t>
            </a:r>
            <a:endParaRPr lang="en-US" dirty="0" smtClean="0"/>
          </a:p>
          <a:p>
            <a:pPr lvl="1">
              <a:buFont typeface="Wingdings 2" pitchFamily="18" charset="2"/>
              <a:buNone/>
            </a:pPr>
            <a:r>
              <a:rPr lang="en-US" dirty="0" smtClean="0"/>
              <a:t> </a:t>
            </a:r>
          </a:p>
          <a:p>
            <a:pPr lvl="1" algn="ctr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99065FC-4C8B-45D6-9327-E549F664C951}" type="slidenum">
              <a:rPr lang="en-US"/>
              <a:pPr>
                <a:defRPr/>
              </a:pPr>
              <a:t>50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90800" y="2286000"/>
          <a:ext cx="3248025" cy="1371600"/>
        </p:xfrm>
        <a:graphic>
          <a:graphicData uri="http://schemas.openxmlformats.org/presentationml/2006/ole">
            <p:oleObj spid="_x0000_s2050" name="Equation" r:id="rId4" imgW="1206360" imgH="50796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590800" y="4648200"/>
          <a:ext cx="2495550" cy="1371600"/>
        </p:xfrm>
        <a:graphic>
          <a:graphicData uri="http://schemas.openxmlformats.org/presentationml/2006/ole">
            <p:oleObj spid="_x0000_s2051" name="Equation" r:id="rId5" imgW="927000" imgH="5079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Traditional Regret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Player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A/Player B</a:t>
                      </a:r>
                      <a:endParaRPr 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Rock</a:t>
                      </a:r>
                      <a:endParaRPr 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Paper</a:t>
                      </a:r>
                      <a:endParaRPr 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Scissors</a:t>
                      </a:r>
                      <a:endParaRPr lang="en-US" dirty="0"/>
                    </a:p>
                  </a:txBody>
                  <a:tcPr marL="82973" marR="82973"/>
                </a:tc>
              </a:tr>
              <a:tr h="64770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Rock</a:t>
                      </a:r>
                      <a:endParaRPr lang="en-US" dirty="0"/>
                    </a:p>
                  </a:txBody>
                  <a:tcPr marL="82973" marR="8297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</a:t>
                      </a:r>
                      <a:endParaRPr lang="en-US" sz="2800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 marL="82973" marR="82973"/>
                </a:tc>
              </a:tr>
              <a:tr h="64770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Paper</a:t>
                      </a:r>
                      <a:endParaRPr lang="en-US" dirty="0"/>
                    </a:p>
                  </a:txBody>
                  <a:tcPr marL="82973" marR="8297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</a:t>
                      </a:r>
                      <a:endParaRPr lang="en-US" sz="2800" dirty="0"/>
                    </a:p>
                  </a:txBody>
                  <a:tcPr marL="82973" marR="82973"/>
                </a:tc>
              </a:tr>
              <a:tr h="64770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Scissors</a:t>
                      </a:r>
                      <a:endParaRPr lang="en-US" dirty="0"/>
                    </a:p>
                  </a:txBody>
                  <a:tcPr marL="82973" marR="8297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</a:t>
                      </a:r>
                      <a:endParaRPr lang="en-US" sz="2800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 marL="82973" marR="82973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F709396-25E4-471F-A978-5CF6345899EE}" type="slidenum">
              <a:rPr lang="en-US"/>
              <a:pPr>
                <a:defRPr/>
              </a:pPr>
              <a:t>51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4495800"/>
          <a:ext cx="7543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2929"/>
                <a:gridCol w="1651748"/>
                <a:gridCol w="1602441"/>
                <a:gridCol w="1355911"/>
                <a:gridCol w="10107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Player B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Rock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Scissors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Rock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Paper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Player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Paper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Scissors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Rock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“Expert”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Rock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Rock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Rock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28800" y="1828800"/>
            <a:ext cx="5638800" cy="2590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05000" y="1905000"/>
            <a:ext cx="5410200" cy="2308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Book Antiqua" pitchFamily="18" charset="0"/>
              </a:rPr>
              <a:t>Reward Player A:   0</a:t>
            </a:r>
          </a:p>
          <a:p>
            <a:r>
              <a:rPr lang="en-US" sz="3600">
                <a:latin typeface="Book Antiqua" pitchFamily="18" charset="0"/>
              </a:rPr>
              <a:t>Reward Expert:      1</a:t>
            </a:r>
          </a:p>
          <a:p>
            <a:r>
              <a:rPr lang="en-US" sz="3600">
                <a:solidFill>
                  <a:srgbClr val="FF0000"/>
                </a:solidFill>
                <a:latin typeface="Book Antiqua" pitchFamily="18" charset="0"/>
              </a:rPr>
              <a:t>Total Regret :          1</a:t>
            </a:r>
          </a:p>
          <a:p>
            <a:r>
              <a:rPr lang="en-US" sz="3600">
                <a:solidFill>
                  <a:srgbClr val="FF0000"/>
                </a:solidFill>
                <a:latin typeface="Book Antiqua" pitchFamily="18" charset="0"/>
              </a:rPr>
              <a:t>Average Regret:     1/4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Bounded Memory Games with </a:t>
            </a:r>
            <a:br>
              <a:rPr lang="en-US" dirty="0" smtClean="0"/>
            </a:br>
            <a:r>
              <a:rPr lang="el-GR" dirty="0" smtClean="0"/>
              <a:t>δ</a:t>
            </a:r>
            <a:r>
              <a:rPr lang="en-US" dirty="0" smtClean="0"/>
              <a:t>-discounting Rewards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dirty="0" smtClean="0"/>
              <a:t>Intuition: Rewards are most highly influenced by recent outcomes.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Let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m</a:t>
            </a:r>
            <a:r>
              <a:rPr lang="en-US" dirty="0" smtClean="0"/>
              <a:t> = (o</a:t>
            </a:r>
            <a:r>
              <a:rPr lang="en-US" baseline="-25000" dirty="0" smtClean="0"/>
              <a:t>1</a:t>
            </a:r>
            <a:r>
              <a:rPr lang="en-US" dirty="0" smtClean="0"/>
              <a:t>,…,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m</a:t>
            </a:r>
            <a:r>
              <a:rPr lang="en-US" dirty="0" smtClean="0"/>
              <a:t>)</a:t>
            </a:r>
          </a:p>
          <a:p>
            <a:pPr algn="ctr">
              <a:buFont typeface="Wingdings 2" pitchFamily="18" charset="2"/>
              <a:buNone/>
            </a:pPr>
            <a:endParaRPr lang="en-US" dirty="0" smtClean="0"/>
          </a:p>
          <a:p>
            <a:pPr algn="ctr">
              <a:buFont typeface="Wingdings 2" pitchFamily="18" charset="2"/>
              <a:buNone/>
            </a:pPr>
            <a:r>
              <a:rPr lang="en-US" dirty="0" smtClean="0"/>
              <a:t>R(</a:t>
            </a:r>
            <a:r>
              <a:rPr lang="en-US" dirty="0" err="1" smtClean="0"/>
              <a:t>a,b,s</a:t>
            </a:r>
            <a:r>
              <a:rPr lang="en-US" baseline="-25000" dirty="0" err="1" smtClean="0"/>
              <a:t>m</a:t>
            </a:r>
            <a:r>
              <a:rPr lang="en-US" dirty="0" smtClean="0"/>
              <a:t>) = </a:t>
            </a:r>
            <a:r>
              <a:rPr lang="en-US" dirty="0" smtClean="0">
                <a:sym typeface="Mathematica1"/>
              </a:rPr>
              <a:t></a:t>
            </a:r>
            <a:r>
              <a:rPr lang="en-US" baseline="-25000" dirty="0" err="1" smtClean="0">
                <a:sym typeface="Mathematica1"/>
              </a:rPr>
              <a:t>i</a:t>
            </a:r>
            <a:r>
              <a:rPr lang="en-US" dirty="0" smtClean="0">
                <a:sym typeface="Mathematica1"/>
              </a:rPr>
              <a:t> </a:t>
            </a:r>
            <a:r>
              <a:rPr lang="el-GR" dirty="0" smtClean="0">
                <a:sym typeface="Mathematica1"/>
              </a:rPr>
              <a:t>δ</a:t>
            </a:r>
            <a:r>
              <a:rPr lang="en-US" baseline="30000" dirty="0" err="1" smtClean="0">
                <a:sym typeface="Mathematica1"/>
              </a:rPr>
              <a:t>i</a:t>
            </a:r>
            <a:r>
              <a:rPr lang="en-US" baseline="30000" dirty="0" smtClean="0">
                <a:sym typeface="Mathematica1"/>
              </a:rPr>
              <a:t>  </a:t>
            </a:r>
            <a:r>
              <a:rPr lang="en-US" dirty="0" smtClean="0">
                <a:sym typeface="Mathematica1"/>
              </a:rPr>
              <a:t>f(</a:t>
            </a:r>
            <a:r>
              <a:rPr lang="en-US" dirty="0" err="1" smtClean="0">
                <a:sym typeface="Mathematica1"/>
              </a:rPr>
              <a:t>a,b</a:t>
            </a:r>
            <a:r>
              <a:rPr lang="en-US" dirty="0" smtClean="0">
                <a:sym typeface="Mathematica1"/>
              </a:rPr>
              <a:t>,{</a:t>
            </a:r>
            <a:r>
              <a:rPr lang="en-US" dirty="0" err="1" smtClean="0">
                <a:sym typeface="Mathematica1"/>
              </a:rPr>
              <a:t>o</a:t>
            </a:r>
            <a:r>
              <a:rPr lang="en-US" baseline="-25000" dirty="0" err="1" smtClean="0">
                <a:sym typeface="Mathematica1"/>
              </a:rPr>
              <a:t>m</a:t>
            </a:r>
            <a:r>
              <a:rPr lang="en-US" dirty="0" smtClean="0">
                <a:sym typeface="Mathematica1"/>
              </a:rPr>
              <a:t>,…,</a:t>
            </a:r>
            <a:r>
              <a:rPr lang="en-US" dirty="0" err="1" smtClean="0">
                <a:sym typeface="Mathematica1"/>
              </a:rPr>
              <a:t>o</a:t>
            </a:r>
            <a:r>
              <a:rPr lang="en-US" baseline="-25000" dirty="0" err="1" smtClean="0">
                <a:sym typeface="Mathematica1"/>
              </a:rPr>
              <a:t>m-i</a:t>
            </a:r>
            <a:r>
              <a:rPr lang="en-US" dirty="0" smtClean="0">
                <a:sym typeface="Mathematica1"/>
              </a:rPr>
              <a:t>})</a:t>
            </a:r>
            <a:r>
              <a:rPr lang="en-US" baseline="-25000" dirty="0" smtClean="0">
                <a:sym typeface="Mathematica1"/>
              </a:rPr>
              <a:t> </a:t>
            </a:r>
          </a:p>
          <a:p>
            <a:pPr algn="ctr">
              <a:buFont typeface="Wingdings 2" pitchFamily="18" charset="2"/>
              <a:buNone/>
            </a:pPr>
            <a:endParaRPr lang="en-US" baseline="-25000" dirty="0" smtClean="0">
              <a:sym typeface="Mathematica1"/>
            </a:endParaRPr>
          </a:p>
          <a:p>
            <a:pPr algn="ctr">
              <a:buFont typeface="Wingdings 2" pitchFamily="18" charset="2"/>
              <a:buNone/>
            </a:pPr>
            <a:endParaRPr lang="en-US" baseline="-25000" dirty="0" smtClean="0">
              <a:sym typeface="Mathematica1"/>
            </a:endParaRPr>
          </a:p>
          <a:p>
            <a:pPr>
              <a:buFont typeface="Wingdings 2" pitchFamily="18" charset="2"/>
              <a:buNone/>
            </a:pPr>
            <a:r>
              <a:rPr lang="en-US" dirty="0" smtClean="0">
                <a:sym typeface="Mathematica1"/>
              </a:rPr>
              <a:t>f(x)  [0,1], </a:t>
            </a:r>
            <a:r>
              <a:rPr lang="el-GR" dirty="0" smtClean="0">
                <a:sym typeface="Mathematica1"/>
              </a:rPr>
              <a:t>δ</a:t>
            </a:r>
            <a:r>
              <a:rPr lang="en-US" dirty="0" smtClean="0">
                <a:sym typeface="Mathematica1"/>
              </a:rPr>
              <a:t>  [0,1)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247D0CF-A6F1-4F41-9820-71C76516CF06}" type="slidenum">
              <a:rPr lang="en-US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Bounded Memory Games with </a:t>
            </a:r>
            <a:br>
              <a:rPr lang="en-US" dirty="0" smtClean="0"/>
            </a:br>
            <a:r>
              <a:rPr lang="el-GR" dirty="0" smtClean="0"/>
              <a:t>δ</a:t>
            </a:r>
            <a:r>
              <a:rPr lang="en-US" dirty="0" smtClean="0"/>
              <a:t>-discounting Rewards: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114800"/>
            <a:ext cx="8229600" cy="2163763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 smtClean="0">
              <a:solidFill>
                <a:srgbClr val="00B05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 smtClean="0">
              <a:solidFill>
                <a:srgbClr val="00B05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solidFill>
                  <a:srgbClr val="00B050"/>
                </a:solidFill>
              </a:rPr>
              <a:t>Idea: Experts can be partitioned into a few groups such that experts in same group perform “the same”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29E1411-19CB-4138-B8F8-0099F5FD8BB9}" type="slidenum">
              <a:rPr lang="en-US"/>
              <a:pPr>
                <a:defRPr/>
              </a:pPr>
              <a:t>53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447800"/>
          <a:ext cx="7924800" cy="3471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057400"/>
                <a:gridCol w="1600200"/>
                <a:gridCol w="1800412"/>
                <a:gridCol w="1476188"/>
              </a:tblGrid>
              <a:tr h="5058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Actual Adversary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6317">
                <a:tc row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Hypothetical</a:t>
                      </a:r>
                      <a:r>
                        <a:rPr lang="en-US" sz="2800" baseline="0" dirty="0" smtClean="0"/>
                        <a:t> Adversary</a:t>
                      </a:r>
                      <a:endParaRPr lang="en-US" sz="28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Oblivious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k-Adaptive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Adaptive</a:t>
                      </a:r>
                      <a:endParaRPr lang="en-US" sz="2400" dirty="0"/>
                    </a:p>
                  </a:txBody>
                  <a:tcPr/>
                </a:tc>
              </a:tr>
              <a:tr h="80337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Oblivious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smtClean="0">
                          <a:solidFill>
                            <a:srgbClr val="92D050"/>
                          </a:solidFill>
                          <a:sym typeface="Wingdings"/>
                        </a:rPr>
                        <a:t>P</a:t>
                      </a:r>
                      <a:endParaRPr lang="en-US" sz="2400" b="1" i="1" dirty="0" smtClean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X</a:t>
                      </a:r>
                      <a:endParaRPr lang="en-US" sz="24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0337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k-Adaptive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i="0" dirty="0" smtClean="0">
                          <a:solidFill>
                            <a:srgbClr val="92D050"/>
                          </a:solidFill>
                          <a:sym typeface="Wingdings"/>
                        </a:rPr>
                        <a:t>P</a:t>
                      </a:r>
                      <a:endParaRPr lang="en-US" sz="2400" b="1" i="0" dirty="0" smtClean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smtClean="0">
                          <a:solidFill>
                            <a:srgbClr val="92D050"/>
                          </a:solidFill>
                          <a:sym typeface="Wingdings"/>
                        </a:rPr>
                        <a:t>P</a:t>
                      </a:r>
                      <a:endParaRPr lang="en-US" sz="2400" b="1" i="1" dirty="0" smtClean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  <a:tr h="87011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Adaptive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 </a:t>
                      </a:r>
                      <a:r>
                        <a:rPr lang="en-US" sz="2400" i="1" dirty="0" smtClean="0">
                          <a:sym typeface="Wingdings"/>
                        </a:rPr>
                        <a:t>_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Additional Elements of Game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Move to richer game model</a:t>
            </a:r>
          </a:p>
          <a:p>
            <a:pPr>
              <a:buNone/>
            </a:pPr>
            <a:endParaRPr lang="en-US" sz="2400" dirty="0" smtClean="0"/>
          </a:p>
          <a:p>
            <a:pPr marL="548640" indent="-411480" fontAlgn="auto">
              <a:spcAft>
                <a:spcPts val="0"/>
              </a:spcAft>
              <a:buSzPct val="100000"/>
              <a:buFont typeface="Courier New" pitchFamily="49" charset="0"/>
              <a:buChar char="o"/>
              <a:defRPr/>
            </a:pPr>
            <a:r>
              <a:rPr lang="en-US" i="1" dirty="0" smtClean="0"/>
              <a:t>History</a:t>
            </a:r>
            <a:r>
              <a:rPr lang="en-US" dirty="0" smtClean="0"/>
              <a:t>-dependent Rewards: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Save money by ignoring</a:t>
            </a:r>
          </a:p>
          <a:p>
            <a:pPr lvl="1">
              <a:buFont typeface="Courier New" pitchFamily="49" charset="0"/>
              <a:buChar char="o"/>
            </a:pPr>
            <a:r>
              <a:rPr lang="en-US" i="1" dirty="0" smtClean="0"/>
              <a:t>Reputation</a:t>
            </a:r>
            <a:r>
              <a:rPr lang="en-US" dirty="0" smtClean="0"/>
              <a:t> possibly damaged if we Ignore and the employee did violate</a:t>
            </a:r>
          </a:p>
          <a:p>
            <a:pPr marL="868680" lvl="1" indent="-283464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/>
              <a:t>Reputation of the organization depends both on its history and on the current </a:t>
            </a:r>
            <a:r>
              <a:rPr lang="en-US" i="1" dirty="0" smtClean="0"/>
              <a:t>outcome</a:t>
            </a:r>
            <a:r>
              <a:rPr lang="en-US" dirty="0" smtClean="0"/>
              <a:t> </a:t>
            </a:r>
          </a:p>
          <a:p>
            <a:pPr marL="868680" lvl="1" indent="-283464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i="1" dirty="0" smtClean="0"/>
          </a:p>
          <a:p>
            <a:pPr marL="548640" indent="-411480" fontAlgn="auto">
              <a:spcAft>
                <a:spcPts val="0"/>
              </a:spcAft>
              <a:buSzPct val="100000"/>
              <a:buFont typeface="Courier New" pitchFamily="49" charset="0"/>
              <a:buChar char="o"/>
              <a:defRPr/>
            </a:pPr>
            <a:r>
              <a:rPr lang="en-US" i="1" dirty="0" smtClean="0"/>
              <a:t>History</a:t>
            </a:r>
            <a:r>
              <a:rPr lang="en-US" dirty="0" smtClean="0"/>
              <a:t>-dependent Actions:</a:t>
            </a:r>
          </a:p>
          <a:p>
            <a:pPr marL="502920" indent="-283464">
              <a:buFont typeface="Courier New" pitchFamily="49" charset="0"/>
              <a:buChar char="o"/>
              <a:defRPr/>
            </a:pPr>
            <a:r>
              <a:rPr lang="en-US" sz="2100" dirty="0" smtClean="0"/>
              <a:t>Players’ behavior may depend on history</a:t>
            </a:r>
          </a:p>
          <a:p>
            <a:pPr marL="502920" indent="-283464">
              <a:buFont typeface="Courier New" pitchFamily="49" charset="0"/>
              <a:buChar char="o"/>
              <a:defRPr/>
            </a:pPr>
            <a:r>
              <a:rPr lang="en-US" sz="2100" dirty="0" smtClean="0"/>
              <a:t>Defender’s behavior may depend on complete history</a:t>
            </a:r>
          </a:p>
          <a:p>
            <a:pPr marL="868680" lvl="1" indent="-283464" fontAlgn="auto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ACEDE5F-4235-401E-94F6-7401B1030829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Adversary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Adversary behavior depends only on history he remembers</a:t>
            </a:r>
          </a:p>
          <a:p>
            <a:endParaRPr lang="en-US" dirty="0" smtClean="0"/>
          </a:p>
          <a:p>
            <a:r>
              <a:rPr lang="en-US" dirty="0" smtClean="0"/>
              <a:t>Fully Oblivious Adversaries – </a:t>
            </a:r>
            <a:r>
              <a:rPr lang="en-US" i="1" dirty="0" smtClean="0"/>
              <a:t>only remembers the round number</a:t>
            </a:r>
          </a:p>
          <a:p>
            <a:endParaRPr lang="en-US" i="1" dirty="0" smtClean="0"/>
          </a:p>
          <a:p>
            <a:r>
              <a:rPr lang="en-US" dirty="0" smtClean="0"/>
              <a:t>k-Adaptive Adversary – </a:t>
            </a:r>
            <a:r>
              <a:rPr lang="en-US" i="1" dirty="0" smtClean="0"/>
              <a:t>remembers the round number, but</a:t>
            </a:r>
            <a:r>
              <a:rPr lang="en-US" dirty="0" smtClean="0"/>
              <a:t> </a:t>
            </a:r>
            <a:r>
              <a:rPr lang="en-US" i="1" dirty="0" smtClean="0"/>
              <a:t>history is reset every k turns</a:t>
            </a:r>
          </a:p>
          <a:p>
            <a:endParaRPr lang="en-US" i="1" dirty="0" smtClean="0"/>
          </a:p>
          <a:p>
            <a:r>
              <a:rPr lang="en-US" dirty="0" smtClean="0"/>
              <a:t>Adaptive Adversary – </a:t>
            </a:r>
            <a:r>
              <a:rPr lang="en-US" i="1" dirty="0" smtClean="0"/>
              <a:t>remembers complete game history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C01387F-0DA9-4BB6-8B06-7B6322D40AA7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 game model</a:t>
            </a:r>
          </a:p>
          <a:p>
            <a:r>
              <a:rPr lang="en-US" dirty="0" smtClean="0"/>
              <a:t>Define notions of regret for defender in game model </a:t>
            </a:r>
            <a:r>
              <a:rPr lang="en-US" dirty="0" err="1" smtClean="0"/>
              <a:t>wrt</a:t>
            </a:r>
            <a:r>
              <a:rPr lang="en-US" dirty="0" smtClean="0"/>
              <a:t> different adversary models</a:t>
            </a:r>
          </a:p>
          <a:p>
            <a:r>
              <a:rPr lang="en-US" dirty="0" smtClean="0"/>
              <a:t>Study complexity of regret minimization problem in this game model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79CAD17-4A3A-4279-A5EC-A18EABF9F09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Prior Work: Regret Minimization for Game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48005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Regret Minimization well studied in repeated games including imperfect information (bandit model)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[AK04, McMahanB04,K05,FKM05, DH06]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endParaRPr lang="en-US" dirty="0" smtClean="0"/>
          </a:p>
          <a:p>
            <a:pPr marL="548069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Defender compares his performance to the performance of the best expert in hindsight.</a:t>
            </a:r>
          </a:p>
          <a:p>
            <a:pPr marL="86874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Traditional: for the sake of comparison we assume that the adversary was oblivious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79CAD17-4A3A-4279-A5EC-A18EABF9F09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5208</TotalTime>
  <Words>3398</Words>
  <Application>Microsoft Office PowerPoint</Application>
  <PresentationFormat>On-screen Show (4:3)</PresentationFormat>
  <Paragraphs>1031</Paragraphs>
  <Slides>53</Slides>
  <Notes>39</Notes>
  <HiddenSlides>10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Oriel</vt:lpstr>
      <vt:lpstr>Equation</vt:lpstr>
      <vt:lpstr>Regret Minimization in Bounded Memory Games</vt:lpstr>
      <vt:lpstr>Motivating Example</vt:lpstr>
      <vt:lpstr>Audit Process Example</vt:lpstr>
      <vt:lpstr>Talk Outline</vt:lpstr>
      <vt:lpstr>Elements of Game Model</vt:lpstr>
      <vt:lpstr>Additional Elements of Game Model </vt:lpstr>
      <vt:lpstr>Adversary Models</vt:lpstr>
      <vt:lpstr>Goal</vt:lpstr>
      <vt:lpstr>Prior Work: Regret Minimization for Game Models</vt:lpstr>
      <vt:lpstr>Talk Outline</vt:lpstr>
      <vt:lpstr>Two Player Stochastic Games</vt:lpstr>
      <vt:lpstr>Stochastic Games</vt:lpstr>
      <vt:lpstr>Notation</vt:lpstr>
      <vt:lpstr>Theorem 1: Regret Minimization is Impossible for Stochastic Games</vt:lpstr>
      <vt:lpstr>Our Game Model</vt:lpstr>
      <vt:lpstr>Bounded Memory Game: States &amp; Actions</vt:lpstr>
      <vt:lpstr>Bounded Memory Game: Outcomes</vt:lpstr>
      <vt:lpstr>Bounded Memory Game: Outcomes </vt:lpstr>
      <vt:lpstr>Bounded Memory Game: Example Game Play</vt:lpstr>
      <vt:lpstr>Bounded Memory Games: Rewards</vt:lpstr>
      <vt:lpstr>Traditional Regret in Bounded Memory Games </vt:lpstr>
      <vt:lpstr>Traditional Regret in Bounded Memory Games </vt:lpstr>
      <vt:lpstr>Traditional Regret in Bounded Memory Games </vt:lpstr>
      <vt:lpstr>Comparing Performance with The Experts</vt:lpstr>
      <vt:lpstr>Regret Models</vt:lpstr>
      <vt:lpstr>Regret in Bounded Memory Games (Revisited)</vt:lpstr>
      <vt:lpstr>Measuring Regret in Hindsight</vt:lpstr>
      <vt:lpstr>Regret Minimization Algorithms</vt:lpstr>
      <vt:lpstr>Regret Minimization in Repeated Games</vt:lpstr>
      <vt:lpstr>Regret Minimization in Stochastic Games</vt:lpstr>
      <vt:lpstr>Theorem 1: Regret Minimization is Impossible for Stochastic Games</vt:lpstr>
      <vt:lpstr>Regret Minimization in Bounded Memory Games</vt:lpstr>
      <vt:lpstr>Regret Minimization in Bounded Memory Games</vt:lpstr>
      <vt:lpstr>Theorem 3</vt:lpstr>
      <vt:lpstr>Theorem 3: Setup</vt:lpstr>
      <vt:lpstr>Theorem 3: Overview</vt:lpstr>
      <vt:lpstr>Theorem 3: State Transitions</vt:lpstr>
      <vt:lpstr>Theorem 3: Rewards</vt:lpstr>
      <vt:lpstr>Theorem 3: Oblivious Adversary</vt:lpstr>
      <vt:lpstr>Analysis</vt:lpstr>
      <vt:lpstr>Theorem 3: Analysis</vt:lpstr>
      <vt:lpstr>Open Questions</vt:lpstr>
      <vt:lpstr>Questions?</vt:lpstr>
      <vt:lpstr>Regret Minimization in Bounded Memory Games</vt:lpstr>
      <vt:lpstr>Regret Minimization in Bounded Memory Games</vt:lpstr>
      <vt:lpstr>Regret Minimization in Bounded Memory Games</vt:lpstr>
      <vt:lpstr>Modeling Loss</vt:lpstr>
      <vt:lpstr>Modeling Loss</vt:lpstr>
      <vt:lpstr>Modeling Loss</vt:lpstr>
      <vt:lpstr>Average Regret</vt:lpstr>
      <vt:lpstr>Traditional Regret</vt:lpstr>
      <vt:lpstr>Bounded Memory Games with  δ-discounting Rewards</vt:lpstr>
      <vt:lpstr>Bounded Memory Games with  δ-discounting Rewards: 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Regret Minimization in Bounded Memory Games</dc:title>
  <dc:creator>jblocki</dc:creator>
  <cp:lastModifiedBy>jblocki</cp:lastModifiedBy>
  <cp:revision>109</cp:revision>
  <dcterms:created xsi:type="dcterms:W3CDTF">2010-10-13T23:44:04Z</dcterms:created>
  <dcterms:modified xsi:type="dcterms:W3CDTF">2011-05-27T18:04:03Z</dcterms:modified>
</cp:coreProperties>
</file>